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89" r:id="rId4"/>
    <p:sldId id="258" r:id="rId5"/>
    <p:sldId id="290" r:id="rId6"/>
    <p:sldId id="260" r:id="rId7"/>
    <p:sldId id="288" r:id="rId8"/>
    <p:sldId id="267" r:id="rId9"/>
    <p:sldId id="301" r:id="rId10"/>
    <p:sldId id="261" r:id="rId11"/>
    <p:sldId id="302" r:id="rId12"/>
    <p:sldId id="262" r:id="rId13"/>
    <p:sldId id="304" r:id="rId14"/>
    <p:sldId id="264" r:id="rId15"/>
    <p:sldId id="269" r:id="rId16"/>
    <p:sldId id="298" r:id="rId17"/>
    <p:sldId id="265" r:id="rId18"/>
    <p:sldId id="270" r:id="rId19"/>
    <p:sldId id="280" r:id="rId20"/>
    <p:sldId id="281" r:id="rId21"/>
    <p:sldId id="299" r:id="rId22"/>
    <p:sldId id="268" r:id="rId23"/>
    <p:sldId id="297" r:id="rId24"/>
    <p:sldId id="271" r:id="rId25"/>
    <p:sldId id="282" r:id="rId26"/>
    <p:sldId id="283" r:id="rId27"/>
    <p:sldId id="284" r:id="rId28"/>
    <p:sldId id="295" r:id="rId29"/>
    <p:sldId id="286" r:id="rId30"/>
    <p:sldId id="278" r:id="rId31"/>
    <p:sldId id="272" r:id="rId32"/>
    <p:sldId id="287" r:id="rId33"/>
    <p:sldId id="293" r:id="rId34"/>
    <p:sldId id="273" r:id="rId35"/>
    <p:sldId id="274" r:id="rId36"/>
    <p:sldId id="275" r:id="rId37"/>
    <p:sldId id="294"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FFD4"/>
    <a:srgbClr val="CCECFF"/>
    <a:srgbClr val="D9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484"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00b8309298cfb0fe" providerId="LiveId" clId="{998154A0-9E84-49A6-8438-A83D84DA21E0}"/>
    <pc:docChg chg="undo redo custSel addSld modSld sldOrd">
      <pc:chgData name="" userId="00b8309298cfb0fe" providerId="LiveId" clId="{998154A0-9E84-49A6-8438-A83D84DA21E0}" dt="2023-06-18T13:40:14.717" v="2089" actId="20577"/>
      <pc:docMkLst>
        <pc:docMk/>
      </pc:docMkLst>
      <pc:sldChg chg="modSp">
        <pc:chgData name="" userId="00b8309298cfb0fe" providerId="LiveId" clId="{998154A0-9E84-49A6-8438-A83D84DA21E0}" dt="2023-06-18T09:13:59.406" v="1245" actId="6549"/>
        <pc:sldMkLst>
          <pc:docMk/>
          <pc:sldMk cId="2207934867" sldId="259"/>
        </pc:sldMkLst>
        <pc:spChg chg="mod">
          <ac:chgData name="" userId="00b8309298cfb0fe" providerId="LiveId" clId="{998154A0-9E84-49A6-8438-A83D84DA21E0}" dt="2023-06-18T09:13:59.406" v="1245" actId="6549"/>
          <ac:spMkLst>
            <pc:docMk/>
            <pc:sldMk cId="2207934867" sldId="259"/>
            <ac:spMk id="2" creationId="{7709F051-0FC1-493B-9530-A77F44E84711}"/>
          </ac:spMkLst>
        </pc:spChg>
      </pc:sldChg>
      <pc:sldChg chg="modSp modNotesTx">
        <pc:chgData name="" userId="00b8309298cfb0fe" providerId="LiveId" clId="{998154A0-9E84-49A6-8438-A83D84DA21E0}" dt="2023-06-18T09:36:50.117" v="1757" actId="113"/>
        <pc:sldMkLst>
          <pc:docMk/>
          <pc:sldMk cId="200141943" sldId="260"/>
        </pc:sldMkLst>
        <pc:spChg chg="mod">
          <ac:chgData name="" userId="00b8309298cfb0fe" providerId="LiveId" clId="{998154A0-9E84-49A6-8438-A83D84DA21E0}" dt="2023-06-18T09:10:01.764" v="1115" actId="2711"/>
          <ac:spMkLst>
            <pc:docMk/>
            <pc:sldMk cId="200141943" sldId="260"/>
            <ac:spMk id="2" creationId="{541501A7-B538-4BBC-B574-43C724E6B5D1}"/>
          </ac:spMkLst>
        </pc:spChg>
        <pc:spChg chg="mod">
          <ac:chgData name="" userId="00b8309298cfb0fe" providerId="LiveId" clId="{998154A0-9E84-49A6-8438-A83D84DA21E0}" dt="2023-06-18T09:36:50.117" v="1757" actId="113"/>
          <ac:spMkLst>
            <pc:docMk/>
            <pc:sldMk cId="200141943" sldId="260"/>
            <ac:spMk id="3" creationId="{7268C8D2-F2F3-4C0F-B2F2-6C878C73FF6D}"/>
          </ac:spMkLst>
        </pc:spChg>
      </pc:sldChg>
      <pc:sldChg chg="modSp">
        <pc:chgData name="" userId="00b8309298cfb0fe" providerId="LiveId" clId="{998154A0-9E84-49A6-8438-A83D84DA21E0}" dt="2023-06-18T13:40:14.717" v="2089" actId="20577"/>
        <pc:sldMkLst>
          <pc:docMk/>
          <pc:sldMk cId="3261489845" sldId="261"/>
        </pc:sldMkLst>
        <pc:spChg chg="mod">
          <ac:chgData name="" userId="00b8309298cfb0fe" providerId="LiveId" clId="{998154A0-9E84-49A6-8438-A83D84DA21E0}" dt="2023-06-18T13:40:14.717" v="2089" actId="20577"/>
          <ac:spMkLst>
            <pc:docMk/>
            <pc:sldMk cId="3261489845" sldId="261"/>
            <ac:spMk id="2" creationId="{18894695-FD1E-45C9-9DF1-40094B7FB556}"/>
          </ac:spMkLst>
        </pc:spChg>
        <pc:spChg chg="mod">
          <ac:chgData name="" userId="00b8309298cfb0fe" providerId="LiveId" clId="{998154A0-9E84-49A6-8438-A83D84DA21E0}" dt="2023-06-18T13:25:02.985" v="1916"/>
          <ac:spMkLst>
            <pc:docMk/>
            <pc:sldMk cId="3261489845" sldId="261"/>
            <ac:spMk id="3" creationId="{7D1C08CE-DC7D-4D98-A1DC-CFD0EBF12101}"/>
          </ac:spMkLst>
        </pc:spChg>
      </pc:sldChg>
      <pc:sldChg chg="modSp">
        <pc:chgData name="" userId="00b8309298cfb0fe" providerId="LiveId" clId="{998154A0-9E84-49A6-8438-A83D84DA21E0}" dt="2023-06-18T13:28:19.940" v="1920"/>
        <pc:sldMkLst>
          <pc:docMk/>
          <pc:sldMk cId="3669925054" sldId="262"/>
        </pc:sldMkLst>
        <pc:spChg chg="mod">
          <ac:chgData name="" userId="00b8309298cfb0fe" providerId="LiveId" clId="{998154A0-9E84-49A6-8438-A83D84DA21E0}" dt="2023-06-18T13:28:19.940" v="1920"/>
          <ac:spMkLst>
            <pc:docMk/>
            <pc:sldMk cId="3669925054" sldId="262"/>
            <ac:spMk id="3" creationId="{7D1C08CE-DC7D-4D98-A1DC-CFD0EBF12101}"/>
          </ac:spMkLst>
        </pc:spChg>
      </pc:sldChg>
      <pc:sldChg chg="modSp">
        <pc:chgData name="" userId="00b8309298cfb0fe" providerId="LiveId" clId="{998154A0-9E84-49A6-8438-A83D84DA21E0}" dt="2023-06-18T13:28:29.276" v="1938" actId="20577"/>
        <pc:sldMkLst>
          <pc:docMk/>
          <pc:sldMk cId="3086341129" sldId="263"/>
        </pc:sldMkLst>
        <pc:spChg chg="mod">
          <ac:chgData name="" userId="00b8309298cfb0fe" providerId="LiveId" clId="{998154A0-9E84-49A6-8438-A83D84DA21E0}" dt="2023-06-18T13:28:29.276" v="1938" actId="20577"/>
          <ac:spMkLst>
            <pc:docMk/>
            <pc:sldMk cId="3086341129" sldId="263"/>
            <ac:spMk id="3" creationId="{7D1C08CE-DC7D-4D98-A1DC-CFD0EBF12101}"/>
          </ac:spMkLst>
        </pc:spChg>
      </pc:sldChg>
      <pc:sldChg chg="modSp">
        <pc:chgData name="" userId="00b8309298cfb0fe" providerId="LiveId" clId="{998154A0-9E84-49A6-8438-A83D84DA21E0}" dt="2023-06-18T09:17:59.741" v="1333" actId="20577"/>
        <pc:sldMkLst>
          <pc:docMk/>
          <pc:sldMk cId="3361531486" sldId="282"/>
        </pc:sldMkLst>
        <pc:spChg chg="mod">
          <ac:chgData name="" userId="00b8309298cfb0fe" providerId="LiveId" clId="{998154A0-9E84-49A6-8438-A83D84DA21E0}" dt="2023-06-18T09:17:59.741" v="1333" actId="20577"/>
          <ac:spMkLst>
            <pc:docMk/>
            <pc:sldMk cId="3361531486" sldId="282"/>
            <ac:spMk id="2" creationId="{18894695-FD1E-45C9-9DF1-40094B7FB556}"/>
          </ac:spMkLst>
        </pc:spChg>
      </pc:sldChg>
      <pc:sldChg chg="modSp">
        <pc:chgData name="" userId="00b8309298cfb0fe" providerId="LiveId" clId="{998154A0-9E84-49A6-8438-A83D84DA21E0}" dt="2023-06-18T09:18:13.312" v="1339" actId="20577"/>
        <pc:sldMkLst>
          <pc:docMk/>
          <pc:sldMk cId="2223185927" sldId="283"/>
        </pc:sldMkLst>
        <pc:spChg chg="mod">
          <ac:chgData name="" userId="00b8309298cfb0fe" providerId="LiveId" clId="{998154A0-9E84-49A6-8438-A83D84DA21E0}" dt="2023-06-18T09:18:13.312" v="1339" actId="20577"/>
          <ac:spMkLst>
            <pc:docMk/>
            <pc:sldMk cId="2223185927" sldId="283"/>
            <ac:spMk id="2" creationId="{18894695-FD1E-45C9-9DF1-40094B7FB556}"/>
          </ac:spMkLst>
        </pc:spChg>
      </pc:sldChg>
      <pc:sldChg chg="modSp">
        <pc:chgData name="" userId="00b8309298cfb0fe" providerId="LiveId" clId="{998154A0-9E84-49A6-8438-A83D84DA21E0}" dt="2023-06-18T09:18:53.339" v="1354" actId="20577"/>
        <pc:sldMkLst>
          <pc:docMk/>
          <pc:sldMk cId="862801976" sldId="285"/>
        </pc:sldMkLst>
        <pc:spChg chg="mod">
          <ac:chgData name="" userId="00b8309298cfb0fe" providerId="LiveId" clId="{998154A0-9E84-49A6-8438-A83D84DA21E0}" dt="2023-06-18T09:18:53.339" v="1354" actId="20577"/>
          <ac:spMkLst>
            <pc:docMk/>
            <pc:sldMk cId="862801976" sldId="285"/>
            <ac:spMk id="2" creationId="{18894695-FD1E-45C9-9DF1-40094B7FB556}"/>
          </ac:spMkLst>
        </pc:spChg>
      </pc:sldChg>
      <pc:sldChg chg="addSp delSp modSp add modNotesTx">
        <pc:chgData name="" userId="00b8309298cfb0fe" providerId="LiveId" clId="{998154A0-9E84-49A6-8438-A83D84DA21E0}" dt="2023-06-18T13:33:11.894" v="1960" actId="6549"/>
        <pc:sldMkLst>
          <pc:docMk/>
          <pc:sldMk cId="2392614334" sldId="288"/>
        </pc:sldMkLst>
        <pc:spChg chg="mod">
          <ac:chgData name="" userId="00b8309298cfb0fe" providerId="LiveId" clId="{998154A0-9E84-49A6-8438-A83D84DA21E0}" dt="2023-06-18T09:10:43.535" v="1150" actId="5793"/>
          <ac:spMkLst>
            <pc:docMk/>
            <pc:sldMk cId="2392614334" sldId="288"/>
            <ac:spMk id="2" creationId="{DDF7F3CC-3888-40D2-8D5F-ECEB451B790D}"/>
          </ac:spMkLst>
        </pc:spChg>
        <pc:spChg chg="add del">
          <ac:chgData name="" userId="00b8309298cfb0fe" providerId="LiveId" clId="{998154A0-9E84-49A6-8438-A83D84DA21E0}" dt="2023-06-18T08:04:02.096" v="271" actId="3680"/>
          <ac:spMkLst>
            <pc:docMk/>
            <pc:sldMk cId="2392614334" sldId="288"/>
            <ac:spMk id="3" creationId="{BF99FF9F-29FA-4966-B631-9F96D175E83A}"/>
          </ac:spMkLst>
        </pc:spChg>
        <pc:spChg chg="add del mod">
          <ac:chgData name="" userId="00b8309298cfb0fe" providerId="LiveId" clId="{998154A0-9E84-49A6-8438-A83D84DA21E0}" dt="2023-06-18T08:34:13.403" v="943" actId="478"/>
          <ac:spMkLst>
            <pc:docMk/>
            <pc:sldMk cId="2392614334" sldId="288"/>
            <ac:spMk id="7" creationId="{1F51E3EA-44DD-434F-96F9-339656869166}"/>
          </ac:spMkLst>
        </pc:spChg>
        <pc:spChg chg="add del mod">
          <ac:chgData name="" userId="00b8309298cfb0fe" providerId="LiveId" clId="{998154A0-9E84-49A6-8438-A83D84DA21E0}" dt="2023-06-18T09:43:25.246" v="1801"/>
          <ac:spMkLst>
            <pc:docMk/>
            <pc:sldMk cId="2392614334" sldId="288"/>
            <ac:spMk id="9" creationId="{23EF07C4-844F-4079-ADBB-88EFFD36DD87}"/>
          </ac:spMkLst>
        </pc:spChg>
        <pc:graphicFrameChg chg="del mod">
          <ac:chgData name="" userId="00b8309298cfb0fe" providerId="LiveId" clId="{998154A0-9E84-49A6-8438-A83D84DA21E0}" dt="2023-06-18T08:03:56.352" v="270" actId="3680"/>
          <ac:graphicFrameMkLst>
            <pc:docMk/>
            <pc:sldMk cId="2392614334" sldId="288"/>
            <ac:graphicFrameMk id="4" creationId="{6C95F350-D680-4994-9958-ABD37C4B01A5}"/>
          </ac:graphicFrameMkLst>
        </pc:graphicFrameChg>
        <pc:graphicFrameChg chg="add del mod modGraphic">
          <ac:chgData name="" userId="00b8309298cfb0fe" providerId="LiveId" clId="{998154A0-9E84-49A6-8438-A83D84DA21E0}" dt="2023-06-18T09:36:55.901" v="1758" actId="478"/>
          <ac:graphicFrameMkLst>
            <pc:docMk/>
            <pc:sldMk cId="2392614334" sldId="288"/>
            <ac:graphicFrameMk id="5" creationId="{FA7542B3-933B-4C2E-AE40-83CD9DC168EC}"/>
          </ac:graphicFrameMkLst>
        </pc:graphicFrameChg>
        <pc:graphicFrameChg chg="add mod modGraphic">
          <ac:chgData name="" userId="00b8309298cfb0fe" providerId="LiveId" clId="{998154A0-9E84-49A6-8438-A83D84DA21E0}" dt="2023-06-18T13:33:11.894" v="1960" actId="6549"/>
          <ac:graphicFrameMkLst>
            <pc:docMk/>
            <pc:sldMk cId="2392614334" sldId="288"/>
            <ac:graphicFrameMk id="10" creationId="{60AC3E53-BFA3-464E-8B97-D4FEA32088E5}"/>
          </ac:graphicFrameMkLst>
        </pc:graphicFrameChg>
      </pc:sldChg>
      <pc:sldChg chg="modSp add">
        <pc:chgData name="" userId="00b8309298cfb0fe" providerId="LiveId" clId="{998154A0-9E84-49A6-8438-A83D84DA21E0}" dt="2023-06-18T13:34:57.354" v="2023" actId="20577"/>
        <pc:sldMkLst>
          <pc:docMk/>
          <pc:sldMk cId="2555384072" sldId="289"/>
        </pc:sldMkLst>
        <pc:spChg chg="mod">
          <ac:chgData name="" userId="00b8309298cfb0fe" providerId="LiveId" clId="{998154A0-9E84-49A6-8438-A83D84DA21E0}" dt="2023-06-18T08:50:24.870" v="1067" actId="20577"/>
          <ac:spMkLst>
            <pc:docMk/>
            <pc:sldMk cId="2555384072" sldId="289"/>
            <ac:spMk id="2" creationId="{6BC67378-3015-4274-A4DA-688363B07FC2}"/>
          </ac:spMkLst>
        </pc:spChg>
        <pc:spChg chg="mod">
          <ac:chgData name="" userId="00b8309298cfb0fe" providerId="LiveId" clId="{998154A0-9E84-49A6-8438-A83D84DA21E0}" dt="2023-06-18T13:34:57.354" v="2023" actId="20577"/>
          <ac:spMkLst>
            <pc:docMk/>
            <pc:sldMk cId="2555384072" sldId="289"/>
            <ac:spMk id="3" creationId="{544A244D-4D0B-4F1A-9C73-BB1F8B7A16CD}"/>
          </ac:spMkLst>
        </pc:spChg>
        <pc:spChg chg="mod">
          <ac:chgData name="" userId="00b8309298cfb0fe" providerId="LiveId" clId="{998154A0-9E84-49A6-8438-A83D84DA21E0}" dt="2023-06-18T09:25:09.699" v="1507" actId="20577"/>
          <ac:spMkLst>
            <pc:docMk/>
            <pc:sldMk cId="2555384072" sldId="289"/>
            <ac:spMk id="4" creationId="{B3ACCF36-6921-4444-820B-8846E3E95D86}"/>
          </ac:spMkLst>
        </pc:spChg>
      </pc:sldChg>
      <pc:sldChg chg="modSp add ord">
        <pc:chgData name="" userId="00b8309298cfb0fe" providerId="LiveId" clId="{998154A0-9E84-49A6-8438-A83D84DA21E0}" dt="2023-06-18T09:11:35.350" v="1167"/>
        <pc:sldMkLst>
          <pc:docMk/>
          <pc:sldMk cId="818919402" sldId="290"/>
        </pc:sldMkLst>
        <pc:spChg chg="mod">
          <ac:chgData name="" userId="00b8309298cfb0fe" providerId="LiveId" clId="{998154A0-9E84-49A6-8438-A83D84DA21E0}" dt="2023-06-18T09:11:27.622" v="1166" actId="20577"/>
          <ac:spMkLst>
            <pc:docMk/>
            <pc:sldMk cId="818919402" sldId="290"/>
            <ac:spMk id="2" creationId="{B170340A-F720-43FA-A4EC-71129E4AA5C9}"/>
          </ac:spMkLst>
        </pc:spChg>
      </pc:sldChg>
      <pc:sldChg chg="modSp add">
        <pc:chgData name="" userId="00b8309298cfb0fe" providerId="LiveId" clId="{998154A0-9E84-49A6-8438-A83D84DA21E0}" dt="2023-06-18T13:38:57.662" v="2086" actId="20577"/>
        <pc:sldMkLst>
          <pc:docMk/>
          <pc:sldMk cId="1742839965" sldId="291"/>
        </pc:sldMkLst>
        <pc:spChg chg="mod">
          <ac:chgData name="" userId="00b8309298cfb0fe" providerId="LiveId" clId="{998154A0-9E84-49A6-8438-A83D84DA21E0}" dt="2023-06-18T13:34:45.244" v="2009" actId="5793"/>
          <ac:spMkLst>
            <pc:docMk/>
            <pc:sldMk cId="1742839965" sldId="291"/>
            <ac:spMk id="2" creationId="{44E1CEE6-4F15-450E-9824-A88F183BB7D0}"/>
          </ac:spMkLst>
        </pc:spChg>
        <pc:spChg chg="mod">
          <ac:chgData name="" userId="00b8309298cfb0fe" providerId="LiveId" clId="{998154A0-9E84-49A6-8438-A83D84DA21E0}" dt="2023-06-18T13:38:57.662" v="2086" actId="20577"/>
          <ac:spMkLst>
            <pc:docMk/>
            <pc:sldMk cId="1742839965" sldId="291"/>
            <ac:spMk id="3" creationId="{1DA3F0D1-27D0-454E-B01F-3DA8923DA0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91538-2392-47EC-999E-194131046E78}" type="datetimeFigureOut">
              <a:rPr lang="zh-TW" altLang="en-US" smtClean="0"/>
              <a:t>2024/2/23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1B62A-A9C2-4D58-A259-091F2C0AD5BF}" type="slidenum">
              <a:rPr lang="zh-TW" altLang="en-US" smtClean="0"/>
              <a:t>‹#›</a:t>
            </a:fld>
            <a:endParaRPr lang="zh-TW" altLang="en-US"/>
          </a:p>
        </p:txBody>
      </p:sp>
    </p:spTree>
    <p:extLst>
      <p:ext uri="{BB962C8B-B14F-4D97-AF65-F5344CB8AC3E}">
        <p14:creationId xmlns:p14="http://schemas.microsoft.com/office/powerpoint/2010/main" val="81813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一致性、準確性、計算效率</a:t>
            </a:r>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a:t>
            </a:fld>
            <a:endParaRPr lang="zh-TW" altLang="en-US"/>
          </a:p>
        </p:txBody>
      </p:sp>
    </p:spTree>
    <p:extLst>
      <p:ext uri="{BB962C8B-B14F-4D97-AF65-F5344CB8AC3E}">
        <p14:creationId xmlns:p14="http://schemas.microsoft.com/office/powerpoint/2010/main" val="11788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19</a:t>
            </a:fld>
            <a:endParaRPr lang="zh-TW" altLang="en-US"/>
          </a:p>
        </p:txBody>
      </p:sp>
    </p:spTree>
    <p:extLst>
      <p:ext uri="{BB962C8B-B14F-4D97-AF65-F5344CB8AC3E}">
        <p14:creationId xmlns:p14="http://schemas.microsoft.com/office/powerpoint/2010/main" val="1942242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20</a:t>
            </a:fld>
            <a:endParaRPr lang="zh-TW" altLang="en-US"/>
          </a:p>
        </p:txBody>
      </p:sp>
    </p:spTree>
    <p:extLst>
      <p:ext uri="{BB962C8B-B14F-4D97-AF65-F5344CB8AC3E}">
        <p14:creationId xmlns:p14="http://schemas.microsoft.com/office/powerpoint/2010/main" val="219915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b="0"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22</a:t>
            </a:fld>
            <a:endParaRPr lang="zh-TW" altLang="en-US"/>
          </a:p>
        </p:txBody>
      </p:sp>
    </p:spTree>
    <p:extLst>
      <p:ext uri="{BB962C8B-B14F-4D97-AF65-F5344CB8AC3E}">
        <p14:creationId xmlns:p14="http://schemas.microsoft.com/office/powerpoint/2010/main" val="2744448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23</a:t>
            </a:fld>
            <a:endParaRPr lang="zh-TW" altLang="en-US"/>
          </a:p>
        </p:txBody>
      </p:sp>
    </p:spTree>
    <p:extLst>
      <p:ext uri="{BB962C8B-B14F-4D97-AF65-F5344CB8AC3E}">
        <p14:creationId xmlns:p14="http://schemas.microsoft.com/office/powerpoint/2010/main" val="392393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24</a:t>
            </a:fld>
            <a:endParaRPr lang="zh-TW" altLang="en-US"/>
          </a:p>
        </p:txBody>
      </p:sp>
    </p:spTree>
    <p:extLst>
      <p:ext uri="{BB962C8B-B14F-4D97-AF65-F5344CB8AC3E}">
        <p14:creationId xmlns:p14="http://schemas.microsoft.com/office/powerpoint/2010/main" val="262581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25</a:t>
            </a:fld>
            <a:endParaRPr lang="zh-TW" altLang="en-US"/>
          </a:p>
        </p:txBody>
      </p:sp>
    </p:spTree>
    <p:extLst>
      <p:ext uri="{BB962C8B-B14F-4D97-AF65-F5344CB8AC3E}">
        <p14:creationId xmlns:p14="http://schemas.microsoft.com/office/powerpoint/2010/main" val="3862256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26</a:t>
            </a:fld>
            <a:endParaRPr lang="zh-TW" altLang="en-US"/>
          </a:p>
        </p:txBody>
      </p:sp>
    </p:spTree>
    <p:extLst>
      <p:ext uri="{BB962C8B-B14F-4D97-AF65-F5344CB8AC3E}">
        <p14:creationId xmlns:p14="http://schemas.microsoft.com/office/powerpoint/2010/main" val="132636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27</a:t>
            </a:fld>
            <a:endParaRPr lang="zh-TW" altLang="en-US"/>
          </a:p>
        </p:txBody>
      </p:sp>
    </p:spTree>
    <p:extLst>
      <p:ext uri="{BB962C8B-B14F-4D97-AF65-F5344CB8AC3E}">
        <p14:creationId xmlns:p14="http://schemas.microsoft.com/office/powerpoint/2010/main" val="1610721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28</a:t>
            </a:fld>
            <a:endParaRPr lang="zh-TW" altLang="en-US"/>
          </a:p>
        </p:txBody>
      </p:sp>
    </p:spTree>
    <p:extLst>
      <p:ext uri="{BB962C8B-B14F-4D97-AF65-F5344CB8AC3E}">
        <p14:creationId xmlns:p14="http://schemas.microsoft.com/office/powerpoint/2010/main" val="237434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29</a:t>
            </a:fld>
            <a:endParaRPr lang="zh-TW" altLang="en-US"/>
          </a:p>
        </p:txBody>
      </p:sp>
    </p:spTree>
    <p:extLst>
      <p:ext uri="{BB962C8B-B14F-4D97-AF65-F5344CB8AC3E}">
        <p14:creationId xmlns:p14="http://schemas.microsoft.com/office/powerpoint/2010/main" val="290028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從生理系統記錄下來的時間序列資料通常在長時間尺度上呈現固有的生理複雜性變異。多尺度分析被認為是表徵生理信號特徵的重要方法。</a:t>
            </a:r>
            <a:endParaRPr lang="en-US" altLang="zh-TW" dirty="0"/>
          </a:p>
          <a:p>
            <a:endParaRPr lang="en-US" altLang="zh-TW" dirty="0"/>
          </a:p>
          <a:p>
            <a:r>
              <a:rPr lang="zh-TW" altLang="en-US" dirty="0"/>
              <a:t>在這項研究中，我們</a:t>
            </a:r>
            <a:r>
              <a:rPr lang="zh-TW" altLang="en-US" b="1" dirty="0">
                <a:solidFill>
                  <a:srgbClr val="C00000"/>
                </a:solidFill>
              </a:rPr>
              <a:t>提出了一種新的多尺度分析方法，稱為多尺度增量熵（</a:t>
            </a:r>
            <a:r>
              <a:rPr lang="en-US" altLang="zh-TW" b="1" dirty="0">
                <a:solidFill>
                  <a:srgbClr val="C00000"/>
                </a:solidFill>
              </a:rPr>
              <a:t>MIE</a:t>
            </a:r>
            <a:r>
              <a:rPr lang="zh-TW" altLang="en-US" b="1" dirty="0">
                <a:solidFill>
                  <a:srgbClr val="C00000"/>
                </a:solidFill>
              </a:rPr>
              <a:t>），它結合了增量熵（</a:t>
            </a:r>
            <a:r>
              <a:rPr lang="en-US" altLang="zh-TW" b="1" dirty="0" err="1">
                <a:solidFill>
                  <a:srgbClr val="C00000"/>
                </a:solidFill>
              </a:rPr>
              <a:t>IncrEn</a:t>
            </a:r>
            <a:r>
              <a:rPr lang="zh-TW" altLang="en-US" b="1" dirty="0">
                <a:solidFill>
                  <a:srgbClr val="C00000"/>
                </a:solidFill>
              </a:rPr>
              <a:t>）和多尺度分析的特點。</a:t>
            </a:r>
            <a:endParaRPr lang="en-US" altLang="zh-TW" b="1" dirty="0">
              <a:solidFill>
                <a:srgbClr val="C00000"/>
              </a:solidFill>
            </a:endParaRPr>
          </a:p>
          <a:p>
            <a:r>
              <a:rPr lang="en-US" altLang="zh-TW" dirty="0"/>
              <a:t>MIE</a:t>
            </a:r>
            <a:r>
              <a:rPr lang="zh-TW" altLang="en-US" dirty="0"/>
              <a:t>繼承了</a:t>
            </a:r>
            <a:r>
              <a:rPr lang="en-US" altLang="zh-TW" dirty="0" err="1"/>
              <a:t>IncrEn</a:t>
            </a:r>
            <a:r>
              <a:rPr lang="zh-TW" altLang="en-US" dirty="0"/>
              <a:t>的特性，考慮了時間序列的波動方向和振幅。對於合成和真實信號的實驗表明，</a:t>
            </a:r>
            <a:r>
              <a:rPr lang="en-US" altLang="zh-TW" dirty="0"/>
              <a:t>MIE</a:t>
            </a:r>
            <a:r>
              <a:rPr lang="zh-TW" altLang="en-US" dirty="0"/>
              <a:t>作為一個複雜性指標表現更好。</a:t>
            </a:r>
            <a:endParaRPr lang="en-US" altLang="zh-TW" dirty="0"/>
          </a:p>
          <a:p>
            <a:endParaRPr lang="en-US" altLang="zh-TW" dirty="0"/>
          </a:p>
          <a:p>
            <a:r>
              <a:rPr lang="zh-TW" altLang="en-US" sz="1200" dirty="0"/>
              <a:t>為了克服</a:t>
            </a:r>
            <a:r>
              <a:rPr lang="en-US" altLang="zh-TW" sz="1200" dirty="0" err="1"/>
              <a:t>MSE</a:t>
            </a:r>
            <a:r>
              <a:rPr lang="zh-TW" altLang="en-US" sz="1200" dirty="0"/>
              <a:t>的不足，提出了一種新方法：</a:t>
            </a:r>
            <a:r>
              <a:rPr lang="zh-TW" altLang="en-US" sz="1200" dirty="0">
                <a:solidFill>
                  <a:srgbClr val="C00000"/>
                </a:solidFill>
              </a:rPr>
              <a:t>多尺度增量熵（</a:t>
            </a:r>
            <a:r>
              <a:rPr lang="en-US" altLang="zh-TW" sz="1200" dirty="0">
                <a:solidFill>
                  <a:srgbClr val="C00000"/>
                </a:solidFill>
              </a:rPr>
              <a:t>MIE</a:t>
            </a:r>
            <a:r>
              <a:rPr lang="zh-TW" altLang="en-US" sz="1200" dirty="0">
                <a:solidFill>
                  <a:srgbClr val="C00000"/>
                </a:solidFill>
              </a:rPr>
              <a:t>）。</a:t>
            </a:r>
            <a:endParaRPr lang="en-US" altLang="zh-TW" sz="1200" dirty="0">
              <a:solidFill>
                <a:srgbClr val="C00000"/>
              </a:solidFill>
            </a:endParaRPr>
          </a:p>
          <a:p>
            <a:endParaRPr lang="en-US" altLang="zh-TW" sz="1200" dirty="0"/>
          </a:p>
          <a:p>
            <a:r>
              <a:rPr lang="zh-TW" altLang="en-US" sz="1200" dirty="0"/>
              <a:t>對粗粒化時間序列的熵計算基於增量熵（</a:t>
            </a:r>
            <a:r>
              <a:rPr lang="en-US" altLang="zh-TW" sz="1200" dirty="0" err="1"/>
              <a:t>IncrEn</a:t>
            </a:r>
            <a:r>
              <a:rPr lang="zh-TW" altLang="en-US" sz="1200" dirty="0"/>
              <a:t>）。</a:t>
            </a:r>
            <a:endParaRPr lang="en-US" altLang="zh-TW" sz="1200" dirty="0"/>
          </a:p>
          <a:p>
            <a:endParaRPr lang="en-US" altLang="zh-TW" sz="1200" dirty="0"/>
          </a:p>
          <a:p>
            <a:r>
              <a:rPr lang="en-US" altLang="zh-TW" sz="1200" dirty="0" err="1"/>
              <a:t>IncrEn</a:t>
            </a:r>
            <a:r>
              <a:rPr lang="zh-TW" altLang="en-US" sz="1200" dirty="0"/>
              <a:t>不僅以符號序列的形式自然地編碼了時間序列的排名順序，還量化了相鄰元素之間的變化大小。相比於</a:t>
            </a:r>
            <a:r>
              <a:rPr lang="en-US" altLang="zh-TW" sz="1200" dirty="0" err="1"/>
              <a:t>SampEn</a:t>
            </a:r>
            <a:r>
              <a:rPr lang="zh-TW" altLang="en-US" sz="1200" dirty="0"/>
              <a:t>和</a:t>
            </a:r>
            <a:r>
              <a:rPr lang="en-US" altLang="zh-TW" sz="1200" dirty="0"/>
              <a:t>PE</a:t>
            </a:r>
            <a:r>
              <a:rPr lang="zh-TW" altLang="en-US" sz="1200" dirty="0"/>
              <a:t>，可以更好地描述生理時間序列中的結構信息。</a:t>
            </a:r>
            <a:endParaRPr lang="en-US" altLang="zh-TW" sz="1200" dirty="0"/>
          </a:p>
          <a:p>
            <a:endParaRPr lang="en-US" altLang="zh-TW" sz="1200" dirty="0"/>
          </a:p>
          <a:p>
            <a:r>
              <a:rPr lang="zh-TW" altLang="en-US" sz="1200" dirty="0"/>
              <a:t>因此</a:t>
            </a:r>
            <a:r>
              <a:rPr lang="en-US" altLang="zh-TW" sz="1200" dirty="0"/>
              <a:t>MIE</a:t>
            </a:r>
            <a:r>
              <a:rPr lang="zh-TW" altLang="en-US" sz="1200" dirty="0"/>
              <a:t>能更好地描述多個時間尺度上的生理複雜性。</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4</a:t>
            </a:fld>
            <a:endParaRPr lang="zh-TW" altLang="en-US"/>
          </a:p>
        </p:txBody>
      </p:sp>
    </p:spTree>
    <p:extLst>
      <p:ext uri="{BB962C8B-B14F-4D97-AF65-F5344CB8AC3E}">
        <p14:creationId xmlns:p14="http://schemas.microsoft.com/office/powerpoint/2010/main" val="642918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30</a:t>
            </a:fld>
            <a:endParaRPr lang="zh-TW" altLang="en-US"/>
          </a:p>
        </p:txBody>
      </p:sp>
    </p:spTree>
    <p:extLst>
      <p:ext uri="{BB962C8B-B14F-4D97-AF65-F5344CB8AC3E}">
        <p14:creationId xmlns:p14="http://schemas.microsoft.com/office/powerpoint/2010/main" val="1407760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31</a:t>
            </a:fld>
            <a:endParaRPr lang="zh-TW" altLang="en-US"/>
          </a:p>
        </p:txBody>
      </p:sp>
    </p:spTree>
    <p:extLst>
      <p:ext uri="{BB962C8B-B14F-4D97-AF65-F5344CB8AC3E}">
        <p14:creationId xmlns:p14="http://schemas.microsoft.com/office/powerpoint/2010/main" val="1543721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70000"/>
              </a:lnSpc>
            </a:pPr>
            <a:endParaRPr lang="en-US" altLang="zh-TW"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32</a:t>
            </a:fld>
            <a:endParaRPr lang="zh-TW" altLang="en-US"/>
          </a:p>
        </p:txBody>
      </p:sp>
    </p:spTree>
    <p:extLst>
      <p:ext uri="{BB962C8B-B14F-4D97-AF65-F5344CB8AC3E}">
        <p14:creationId xmlns:p14="http://schemas.microsoft.com/office/powerpoint/2010/main" val="70672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a:p>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33</a:t>
            </a:fld>
            <a:endParaRPr lang="zh-TW" altLang="en-US"/>
          </a:p>
        </p:txBody>
      </p:sp>
    </p:spTree>
    <p:extLst>
      <p:ext uri="{BB962C8B-B14F-4D97-AF65-F5344CB8AC3E}">
        <p14:creationId xmlns:p14="http://schemas.microsoft.com/office/powerpoint/2010/main" val="3196604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考慮到現有工作，特別是多尺度分析和</a:t>
            </a:r>
            <a:r>
              <a:rPr lang="en-US" altLang="zh-TW" dirty="0" err="1"/>
              <a:t>IncrEn</a:t>
            </a:r>
            <a:r>
              <a:rPr lang="zh-TW" altLang="en-US" dirty="0"/>
              <a:t>後，進一步推進了對</a:t>
            </a:r>
            <a:r>
              <a:rPr lang="en-US" altLang="zh-TW" dirty="0" err="1"/>
              <a:t>MSE</a:t>
            </a:r>
            <a:r>
              <a:rPr lang="zh-TW" altLang="en-US" dirty="0"/>
              <a:t>的研究並提出了</a:t>
            </a:r>
            <a:r>
              <a:rPr lang="en-US" altLang="zh-TW" dirty="0"/>
              <a:t>MIE</a:t>
            </a:r>
            <a:r>
              <a:rPr lang="zh-TW" altLang="en-US" dirty="0"/>
              <a:t>。</a:t>
            </a:r>
            <a:endParaRPr lang="en-US" altLang="zh-TW" dirty="0"/>
          </a:p>
          <a:p>
            <a:r>
              <a:rPr lang="zh-TW" altLang="en-US" dirty="0"/>
              <a:t>通過對模擬時間序列和真實世界時間序列的實驗，我們提出的新型熵度量展示了顯著的改進</a:t>
            </a: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34</a:t>
            </a:fld>
            <a:endParaRPr lang="zh-TW" altLang="en-US"/>
          </a:p>
        </p:txBody>
      </p:sp>
    </p:spTree>
    <p:extLst>
      <p:ext uri="{BB962C8B-B14F-4D97-AF65-F5344CB8AC3E}">
        <p14:creationId xmlns:p14="http://schemas.microsoft.com/office/powerpoint/2010/main" val="2248997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35</a:t>
            </a:fld>
            <a:endParaRPr lang="zh-TW" altLang="en-US"/>
          </a:p>
        </p:txBody>
      </p:sp>
    </p:spTree>
    <p:extLst>
      <p:ext uri="{BB962C8B-B14F-4D97-AF65-F5344CB8AC3E}">
        <p14:creationId xmlns:p14="http://schemas.microsoft.com/office/powerpoint/2010/main" val="18375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36</a:t>
            </a:fld>
            <a:endParaRPr lang="zh-TW" altLang="en-US"/>
          </a:p>
        </p:txBody>
      </p:sp>
    </p:spTree>
    <p:extLst>
      <p:ext uri="{BB962C8B-B14F-4D97-AF65-F5344CB8AC3E}">
        <p14:creationId xmlns:p14="http://schemas.microsoft.com/office/powerpoint/2010/main" val="462673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6</a:t>
            </a:fld>
            <a:endParaRPr lang="zh-TW" altLang="en-US"/>
          </a:p>
        </p:txBody>
      </p:sp>
    </p:spTree>
    <p:extLst>
      <p:ext uri="{BB962C8B-B14F-4D97-AF65-F5344CB8AC3E}">
        <p14:creationId xmlns:p14="http://schemas.microsoft.com/office/powerpoint/2010/main" val="275405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approximate entropy</a:t>
            </a:r>
          </a:p>
          <a:p>
            <a:r>
              <a:rPr lang="en-US" altLang="zh-TW" dirty="0"/>
              <a:t>sample entropy</a:t>
            </a:r>
            <a:r>
              <a:rPr lang="zh-TW" altLang="en-US" dirty="0"/>
              <a:t>：基於樣本熵都會有</a:t>
            </a:r>
            <a:r>
              <a:rPr lang="zh-TW" altLang="zh-TW" sz="1200" kern="1200" dirty="0">
                <a:solidFill>
                  <a:schemeClr val="tx1"/>
                </a:solidFill>
                <a:effectLst/>
                <a:latin typeface="+mn-lt"/>
                <a:ea typeface="+mn-ea"/>
                <a:cs typeface="+mn-cs"/>
              </a:rPr>
              <a:t>僅在部分尺度上符合理論</a:t>
            </a:r>
            <a:r>
              <a:rPr lang="zh-TW" altLang="en-US" sz="1200" kern="1200" dirty="0">
                <a:solidFill>
                  <a:schemeClr val="tx1"/>
                </a:solidFill>
                <a:effectLst/>
                <a:latin typeface="+mn-lt"/>
                <a:ea typeface="+mn-ea"/>
                <a:cs typeface="+mn-cs"/>
              </a:rPr>
              <a:t>的缺陷</a:t>
            </a:r>
            <a:endParaRPr lang="en-US" altLang="zh-TW" dirty="0"/>
          </a:p>
          <a:p>
            <a:r>
              <a:rPr lang="en-US" altLang="zh-TW" dirty="0"/>
              <a:t>multiscale entropy</a:t>
            </a:r>
            <a:r>
              <a:rPr lang="zh-TW" altLang="en-US" dirty="0"/>
              <a:t>：</a:t>
            </a:r>
            <a:r>
              <a:rPr lang="en-US" altLang="zh-TW" dirty="0"/>
              <a:t>coarse-grained time series</a:t>
            </a:r>
          </a:p>
          <a:p>
            <a:r>
              <a:rPr lang="en-US" altLang="zh-TW" dirty="0"/>
              <a:t>composite multiscale entropy</a:t>
            </a:r>
            <a:r>
              <a:rPr lang="zh-TW" altLang="en-US" dirty="0"/>
              <a:t>：傳統</a:t>
            </a:r>
            <a:r>
              <a:rPr lang="en-US" altLang="zh-TW" dirty="0" err="1"/>
              <a:t>MSE</a:t>
            </a:r>
            <a:r>
              <a:rPr lang="zh-TW" altLang="en-US" dirty="0"/>
              <a:t>方法的變體</a:t>
            </a:r>
            <a:endParaRPr lang="en-US" altLang="zh-TW" dirty="0"/>
          </a:p>
          <a:p>
            <a:r>
              <a:rPr lang="en-US" altLang="zh-TW" dirty="0"/>
              <a:t>refined composite multiscale entropy</a:t>
            </a:r>
          </a:p>
          <a:p>
            <a:endParaRPr lang="en-US" altLang="zh-TW" dirty="0"/>
          </a:p>
          <a:p>
            <a:r>
              <a:rPr lang="zh-TW" altLang="en-US" dirty="0"/>
              <a:t>（</a:t>
            </a:r>
            <a:r>
              <a:rPr lang="en-US" altLang="zh-TW" dirty="0"/>
              <a:t>1</a:t>
            </a:r>
            <a:r>
              <a:rPr lang="zh-TW" altLang="en-US" dirty="0"/>
              <a:t>）例如心臟間期時間序列、腦電圖（</a:t>
            </a:r>
            <a:r>
              <a:rPr lang="en-US" altLang="zh-TW" dirty="0"/>
              <a:t>EEG</a:t>
            </a:r>
            <a:r>
              <a:rPr lang="zh-TW" altLang="en-US" dirty="0"/>
              <a:t>）信號、脈搏波速度數據。這導致生理信號的</a:t>
            </a:r>
            <a:r>
              <a:rPr lang="en-US" altLang="zh-TW" dirty="0" err="1"/>
              <a:t>MSE</a:t>
            </a:r>
            <a:r>
              <a:rPr lang="zh-TW" altLang="en-US" dirty="0"/>
              <a:t>值在不同條件下相互交錯，即在大多數尺度上，前者的</a:t>
            </a:r>
            <a:r>
              <a:rPr lang="en-US" altLang="zh-TW" dirty="0" err="1"/>
              <a:t>SampEn</a:t>
            </a:r>
            <a:r>
              <a:rPr lang="zh-TW" altLang="en-US" dirty="0"/>
              <a:t>值高於後者的</a:t>
            </a:r>
            <a:r>
              <a:rPr lang="en-US" altLang="zh-TW" dirty="0" err="1"/>
              <a:t>SampEn</a:t>
            </a:r>
            <a:r>
              <a:rPr lang="zh-TW" altLang="en-US" dirty="0"/>
              <a:t>值。使得分析未知和多樣化的生理信號的複雜性變得具有挑戰性，阻礙了</a:t>
            </a:r>
            <a:r>
              <a:rPr lang="en-US" altLang="zh-TW" dirty="0" err="1"/>
              <a:t>MSE</a:t>
            </a:r>
            <a:r>
              <a:rPr lang="zh-TW" altLang="en-US" dirty="0"/>
              <a:t>在實際案例中的應用。</a:t>
            </a:r>
            <a:r>
              <a:rPr lang="zh-TW" altLang="en-US" b="1" dirty="0"/>
              <a:t>部分原因是</a:t>
            </a:r>
            <a:r>
              <a:rPr lang="en-US" altLang="zh-TW" b="1" dirty="0" err="1"/>
              <a:t>SampEn</a:t>
            </a:r>
            <a:r>
              <a:rPr lang="zh-TW" altLang="en-US" b="1" dirty="0"/>
              <a:t>對信號結構的描述不夠全面。</a:t>
            </a:r>
            <a:endParaRPr lang="en-US" altLang="zh-TW" b="1" dirty="0"/>
          </a:p>
          <a:p>
            <a:r>
              <a:rPr lang="zh-TW" altLang="en-US" dirty="0"/>
              <a:t>（</a:t>
            </a:r>
            <a:r>
              <a:rPr lang="en-US" altLang="zh-TW" dirty="0"/>
              <a:t>2</a:t>
            </a:r>
            <a:r>
              <a:rPr lang="zh-TW" altLang="en-US" dirty="0"/>
              <a:t>）隨著尺度增加，</a:t>
            </a:r>
            <a:r>
              <a:rPr lang="en-US" altLang="zh-TW" dirty="0" err="1"/>
              <a:t>MSE</a:t>
            </a:r>
            <a:r>
              <a:rPr lang="zh-TW" altLang="en-US" dirty="0"/>
              <a:t>降低了熵估計的準確性，並且在數據長度變短時通常無法定義。處理短生理時間序列時，這個問題變得更加嚴重。這歸因於樣本熵的固有限制，對於短信號的參數敏感。（</a:t>
            </a:r>
            <a:r>
              <a:rPr lang="en-US" altLang="zh-TW" dirty="0"/>
              <a:t>3</a:t>
            </a:r>
            <a:r>
              <a:rPr lang="zh-TW" altLang="en-US" dirty="0"/>
              <a:t>）</a:t>
            </a:r>
            <a:r>
              <a:rPr lang="en-US" altLang="zh-TW" dirty="0" err="1"/>
              <a:t>MSE</a:t>
            </a:r>
            <a:r>
              <a:rPr lang="zh-TW" altLang="en-US" dirty="0"/>
              <a:t>的計算效率相對較差，因為計算</a:t>
            </a:r>
            <a:r>
              <a:rPr lang="en-US" altLang="zh-TW" dirty="0" err="1"/>
              <a:t>SampEn</a:t>
            </a:r>
            <a:r>
              <a:rPr lang="zh-TW" altLang="en-US" dirty="0"/>
              <a:t>時存在兩個嵌套循環。</a:t>
            </a:r>
            <a:endParaRPr lang="en-US" altLang="zh-TW" dirty="0"/>
          </a:p>
          <a:p>
            <a:endParaRPr lang="zh-TW" altLang="en-US" dirty="0"/>
          </a:p>
          <a:p>
            <a:r>
              <a:rPr lang="zh-TW" altLang="en-US" dirty="0"/>
              <a:t>在傳統</a:t>
            </a:r>
            <a:r>
              <a:rPr lang="en-US" altLang="zh-TW" dirty="0" err="1"/>
              <a:t>MSE</a:t>
            </a:r>
            <a:r>
              <a:rPr lang="zh-TW" altLang="en-US" dirty="0"/>
              <a:t>方法中，從非重疊的粗粒化過程只獲得的一個粗粒化時間序列，其尺度為</a:t>
            </a:r>
            <a:r>
              <a:rPr lang="en-US" altLang="zh-TW" dirty="0"/>
              <a:t>τ</a:t>
            </a:r>
            <a:r>
              <a:rPr lang="zh-TW" altLang="en-US" dirty="0"/>
              <a:t>。</a:t>
            </a:r>
            <a:endParaRPr lang="en-US" altLang="zh-TW" dirty="0"/>
          </a:p>
          <a:p>
            <a:r>
              <a:rPr lang="zh-TW" altLang="en-US" dirty="0"/>
              <a:t>傳統</a:t>
            </a:r>
            <a:r>
              <a:rPr lang="en-US" altLang="zh-TW" dirty="0" err="1"/>
              <a:t>MSE</a:t>
            </a:r>
            <a:r>
              <a:rPr lang="zh-TW" altLang="en-US" dirty="0"/>
              <a:t>變體</a:t>
            </a:r>
            <a:endParaRPr lang="en-US" altLang="zh-TW" dirty="0"/>
          </a:p>
          <a:p>
            <a:endParaRPr lang="en-US" altLang="zh-TW" dirty="0"/>
          </a:p>
          <a:p>
            <a:r>
              <a:rPr lang="en-US" altLang="zh-TW" dirty="0" err="1"/>
              <a:t>RCMSE</a:t>
            </a:r>
            <a:r>
              <a:rPr lang="zh-TW" altLang="en-US" dirty="0"/>
              <a:t>是</a:t>
            </a:r>
            <a:r>
              <a:rPr lang="en-US" altLang="zh-TW" dirty="0" err="1"/>
              <a:t>CMSE</a:t>
            </a:r>
            <a:r>
              <a:rPr lang="zh-TW" altLang="en-US" dirty="0"/>
              <a:t>的改進，使用</a:t>
            </a:r>
            <a:r>
              <a:rPr lang="en-US" altLang="zh-TW" dirty="0"/>
              <a:t>τ</a:t>
            </a:r>
            <a:r>
              <a:rPr lang="zh-TW" altLang="en-US" dirty="0"/>
              <a:t>個粗粒化時間序列的匹配模板向量對總數取代每個粗粒化時間序列的匹配模板向量對計算負自然對數，這減少了關於短生理時間序列的未定義問題。</a:t>
            </a:r>
            <a:endParaRPr lang="en-US" altLang="zh-TW" dirty="0"/>
          </a:p>
          <a:p>
            <a:r>
              <a:rPr lang="zh-TW" altLang="en-US" dirty="0"/>
              <a:t>然而，</a:t>
            </a:r>
            <a:r>
              <a:rPr lang="en-US" altLang="zh-TW" dirty="0" err="1"/>
              <a:t>CMSE</a:t>
            </a:r>
            <a:r>
              <a:rPr lang="zh-TW" altLang="en-US" dirty="0"/>
              <a:t>和</a:t>
            </a:r>
            <a:r>
              <a:rPr lang="en-US" altLang="zh-TW" dirty="0" err="1"/>
              <a:t>RCMSE</a:t>
            </a:r>
            <a:r>
              <a:rPr lang="zh-TW" altLang="en-US" dirty="0"/>
              <a:t>仍然基於</a:t>
            </a:r>
            <a:r>
              <a:rPr lang="en-US" altLang="zh-TW" dirty="0" err="1"/>
              <a:t>SampEn</a:t>
            </a:r>
            <a:r>
              <a:rPr lang="zh-TW" altLang="en-US" dirty="0"/>
              <a:t>，因此，第一個問題仍然未解決</a:t>
            </a:r>
          </a:p>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7</a:t>
            </a:fld>
            <a:endParaRPr lang="zh-TW" altLang="en-US"/>
          </a:p>
        </p:txBody>
      </p:sp>
    </p:spTree>
    <p:extLst>
      <p:ext uri="{BB962C8B-B14F-4D97-AF65-F5344CB8AC3E}">
        <p14:creationId xmlns:p14="http://schemas.microsoft.com/office/powerpoint/2010/main" val="128820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模板向量匹配對</a:t>
            </a:r>
            <a:endParaRPr lang="en-US" altLang="zh-TW" b="1" kern="100" dirty="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10</a:t>
            </a:fld>
            <a:endParaRPr lang="zh-TW" altLang="en-US"/>
          </a:p>
        </p:txBody>
      </p:sp>
    </p:spTree>
    <p:extLst>
      <p:ext uri="{BB962C8B-B14F-4D97-AF65-F5344CB8AC3E}">
        <p14:creationId xmlns:p14="http://schemas.microsoft.com/office/powerpoint/2010/main" val="421070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12</a:t>
            </a:fld>
            <a:endParaRPr lang="zh-TW" altLang="en-US"/>
          </a:p>
        </p:txBody>
      </p:sp>
    </p:spTree>
    <p:extLst>
      <p:ext uri="{BB962C8B-B14F-4D97-AF65-F5344CB8AC3E}">
        <p14:creationId xmlns:p14="http://schemas.microsoft.com/office/powerpoint/2010/main" val="178111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因此便有（</a:t>
            </a:r>
            <a:r>
              <a:rPr lang="en-US" altLang="zh-TW" dirty="0"/>
              <a:t>2R+1</a:t>
            </a:r>
            <a:r>
              <a:rPr lang="zh-TW" altLang="en-US" dirty="0"/>
              <a:t>）</a:t>
            </a:r>
            <a:r>
              <a:rPr lang="en-US" altLang="zh-TW" dirty="0"/>
              <a:t>^m </a:t>
            </a:r>
            <a:r>
              <a:rPr lang="zh-TW" altLang="en-US" dirty="0"/>
              <a:t>種相異可能變化，以頻率 </a:t>
            </a:r>
            <a:r>
              <a:rPr lang="en-US" altLang="zh-TW" dirty="0"/>
              <a:t>P(</a:t>
            </a:r>
            <a:r>
              <a:rPr lang="zh-TW" altLang="en-US" dirty="0"/>
              <a:t>𝑊𝑛 </a:t>
            </a:r>
            <a:r>
              <a:rPr lang="en-US" altLang="zh-TW" dirty="0"/>
              <a:t>) = Q(</a:t>
            </a:r>
            <a:r>
              <a:rPr lang="zh-TW" altLang="en-US" dirty="0"/>
              <a:t>𝑊𝑛</a:t>
            </a:r>
            <a:r>
              <a:rPr lang="en-US" altLang="zh-TW" dirty="0"/>
              <a:t>) /N−m </a:t>
            </a:r>
            <a:r>
              <a:rPr lang="zh-TW" altLang="en-US" dirty="0"/>
              <a:t>來定義</a:t>
            </a:r>
            <a:endParaRPr lang="en-US" altLang="zh-TW" dirty="0"/>
          </a:p>
          <a:p>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MIE</a:t>
            </a:r>
            <a:r>
              <a:rPr lang="zh-TW" altLang="en-US" sz="1200" b="0" i="0" kern="1200" dirty="0">
                <a:solidFill>
                  <a:schemeClr val="tx1"/>
                </a:solidFill>
                <a:effectLst/>
                <a:latin typeface="+mn-lt"/>
                <a:ea typeface="+mn-ea"/>
                <a:cs typeface="+mn-cs"/>
              </a:rPr>
              <a:t>中，</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代表解析度參數（</a:t>
            </a:r>
            <a:r>
              <a:rPr lang="en-US" altLang="zh-TW" sz="1200" b="0" i="0" kern="1200" dirty="0">
                <a:solidFill>
                  <a:schemeClr val="tx1"/>
                </a:solidFill>
                <a:effectLst/>
                <a:latin typeface="+mn-lt"/>
                <a:ea typeface="+mn-ea"/>
                <a:cs typeface="+mn-cs"/>
              </a:rPr>
              <a:t>Resolution Parameter</a:t>
            </a:r>
            <a:r>
              <a:rPr lang="zh-TW" altLang="en-US" sz="1200" b="0" i="0" kern="1200" dirty="0">
                <a:solidFill>
                  <a:schemeClr val="tx1"/>
                </a:solidFill>
                <a:effectLst/>
                <a:latin typeface="+mn-lt"/>
                <a:ea typeface="+mn-ea"/>
                <a:cs typeface="+mn-cs"/>
              </a:rPr>
              <a:t>）。它描述了在粗粒化時間序列中相鄰元素之間變化的大小。</a:t>
            </a:r>
            <a:r>
              <a:rPr lang="en-US" altLang="zh-TW" sz="1200" b="0" i="0" kern="1200" dirty="0">
                <a:solidFill>
                  <a:schemeClr val="tx1"/>
                </a:solidFill>
                <a:effectLst/>
                <a:latin typeface="+mn-lt"/>
                <a:ea typeface="+mn-ea"/>
                <a:cs typeface="+mn-cs"/>
              </a:rPr>
              <a:t>R</a:t>
            </a:r>
            <a:r>
              <a:rPr lang="zh-TW" altLang="en-US" sz="1200" b="0" i="0" kern="1200" dirty="0">
                <a:solidFill>
                  <a:schemeClr val="tx1"/>
                </a:solidFill>
                <a:effectLst/>
                <a:latin typeface="+mn-lt"/>
                <a:ea typeface="+mn-ea"/>
                <a:cs typeface="+mn-cs"/>
              </a:rPr>
              <a:t>的值越大，表示對於微小的變化也進行細緻的分析。</a:t>
            </a:r>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14</a:t>
            </a:fld>
            <a:endParaRPr lang="zh-TW" altLang="en-US"/>
          </a:p>
        </p:txBody>
      </p:sp>
    </p:spTree>
    <p:extLst>
      <p:ext uri="{BB962C8B-B14F-4D97-AF65-F5344CB8AC3E}">
        <p14:creationId xmlns:p14="http://schemas.microsoft.com/office/powerpoint/2010/main" val="406227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1" kern="1200" dirty="0">
              <a:solidFill>
                <a:schemeClr val="tx1"/>
              </a:solidFill>
              <a:latin typeface="微軟正黑體" panose="020B0604030504040204" pitchFamily="34" charset="-120"/>
              <a:ea typeface="微軟正黑體" panose="020B0604030504040204" pitchFamily="34" charset="-120"/>
              <a:cs typeface="+mn-cs"/>
            </a:endParaRPr>
          </a:p>
          <a:p>
            <a:pPr marL="0" lvl="0" indent="0">
              <a:spcBef>
                <a:spcPts val="0"/>
              </a:spcBef>
              <a:buNone/>
              <a:defRPr/>
            </a:pPr>
            <a:r>
              <a:rPr lang="zh-TW" altLang="en-US" sz="1200" dirty="0"/>
              <a:t>通過對這三種類型的噪聲進行複雜性分析來評估</a:t>
            </a:r>
            <a:r>
              <a:rPr lang="en-US" altLang="zh-TW" sz="1200" dirty="0"/>
              <a:t>MIE</a:t>
            </a:r>
            <a:r>
              <a:rPr lang="zh-TW" altLang="en-US" sz="1200" dirty="0"/>
              <a:t>的有效性。</a:t>
            </a:r>
            <a:endParaRPr lang="en-US" altLang="zh-TW" sz="1200" dirty="0"/>
          </a:p>
          <a:p>
            <a:pPr marL="0" lvl="0" indent="0">
              <a:spcBef>
                <a:spcPts val="0"/>
              </a:spcBef>
              <a:buNone/>
              <a:defRPr/>
            </a:pPr>
            <a:endParaRPr lang="en-US" altLang="zh-TW" sz="1200" dirty="0"/>
          </a:p>
          <a:p>
            <a:pPr marL="0" lvl="0" indent="0">
              <a:spcBef>
                <a:spcPts val="0"/>
              </a:spcBef>
              <a:buNone/>
              <a:defRPr/>
            </a:pPr>
            <a:r>
              <a:rPr lang="zh-TW" altLang="en-US" sz="1200" dirty="0"/>
              <a:t>每種類型模擬包含</a:t>
            </a:r>
            <a:r>
              <a:rPr lang="en-US" altLang="zh-TW" sz="1200" dirty="0"/>
              <a:t>30</a:t>
            </a:r>
            <a:r>
              <a:rPr lang="zh-TW" altLang="en-US" sz="1200" dirty="0"/>
              <a:t>個個別時間序列，每個模擬時間序列包含</a:t>
            </a:r>
            <a:r>
              <a:rPr lang="en-US" altLang="zh-TW" sz="1200" dirty="0"/>
              <a:t>10,000</a:t>
            </a:r>
            <a:r>
              <a:rPr lang="zh-TW" altLang="en-US" sz="1200" dirty="0"/>
              <a:t>個樣本。</a:t>
            </a:r>
            <a:endParaRPr lang="en-US" altLang="zh-TW" sz="1200" dirty="0"/>
          </a:p>
          <a:p>
            <a:pPr marL="0" lvl="0" indent="0">
              <a:spcBef>
                <a:spcPts val="0"/>
              </a:spcBef>
              <a:buNone/>
              <a:defRPr/>
            </a:pPr>
            <a:endParaRPr lang="en-US" altLang="zh-TW" sz="1200" dirty="0"/>
          </a:p>
          <a:p>
            <a:pPr marL="0" lvl="0" indent="0">
              <a:spcBef>
                <a:spcPts val="0"/>
              </a:spcBef>
              <a:buNone/>
              <a:defRPr/>
            </a:pPr>
            <a:r>
              <a:rPr lang="zh-TW" altLang="en-US" sz="1200" dirty="0"/>
              <a:t>生成</a:t>
            </a:r>
            <a:endParaRPr lang="en-US" altLang="zh-TW" sz="1200" dirty="0"/>
          </a:p>
          <a:p>
            <a:pPr>
              <a:spcBef>
                <a:spcPts val="0"/>
              </a:spcBef>
              <a:defRPr/>
            </a:pPr>
            <a:r>
              <a:rPr lang="zh-TW" altLang="en-US" sz="1200" dirty="0"/>
              <a:t>一個均值為零、方差為</a:t>
            </a:r>
            <a:r>
              <a:rPr lang="en-US" altLang="zh-TW" sz="1200" dirty="0"/>
              <a:t>1</a:t>
            </a:r>
            <a:r>
              <a:rPr lang="zh-TW" altLang="en-US" sz="1200" dirty="0"/>
              <a:t>的高斯分布白噪聲時間序列</a:t>
            </a:r>
            <a:endParaRPr lang="en-US" altLang="zh-TW" sz="1200" dirty="0"/>
          </a:p>
          <a:p>
            <a:pPr>
              <a:spcBef>
                <a:spcPts val="0"/>
              </a:spcBef>
              <a:defRPr/>
            </a:pPr>
            <a:r>
              <a:rPr lang="zh-TW" altLang="en-US" sz="1200" dirty="0"/>
              <a:t>一個普通的布朗噪聲時間序列</a:t>
            </a:r>
            <a:endParaRPr lang="en-US" altLang="zh-TW" sz="1200" dirty="0"/>
          </a:p>
          <a:p>
            <a:pPr>
              <a:spcBef>
                <a:spcPts val="0"/>
              </a:spcBef>
              <a:defRPr/>
            </a:pPr>
            <a:r>
              <a:rPr lang="zh-TW" altLang="en-US" sz="1200" dirty="0"/>
              <a:t>根據</a:t>
            </a:r>
            <a:r>
              <a:rPr lang="en-US" altLang="zh-TW" sz="1200" dirty="0"/>
              <a:t>1/f</a:t>
            </a:r>
            <a:r>
              <a:rPr lang="zh-TW" altLang="en-US" sz="1200" dirty="0"/>
              <a:t>噪聲的功率譜密度與頻率成反比的特點生成之</a:t>
            </a:r>
            <a:r>
              <a:rPr lang="en-US" altLang="zh-TW" sz="1200" dirty="0"/>
              <a:t>1/f</a:t>
            </a:r>
            <a:r>
              <a:rPr lang="zh-TW" altLang="en-US" sz="1200" dirty="0"/>
              <a:t>噪聲時間序列</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17</a:t>
            </a:fld>
            <a:endParaRPr lang="zh-TW" altLang="en-US"/>
          </a:p>
        </p:txBody>
      </p:sp>
    </p:spTree>
    <p:extLst>
      <p:ext uri="{BB962C8B-B14F-4D97-AF65-F5344CB8AC3E}">
        <p14:creationId xmlns:p14="http://schemas.microsoft.com/office/powerpoint/2010/main" val="173862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E21B62A-A9C2-4D58-A259-091F2C0AD5BF}" type="slidenum">
              <a:rPr lang="zh-TW" altLang="en-US" smtClean="0"/>
              <a:t>18</a:t>
            </a:fld>
            <a:endParaRPr lang="zh-TW" altLang="en-US"/>
          </a:p>
        </p:txBody>
      </p:sp>
    </p:spTree>
    <p:extLst>
      <p:ext uri="{BB962C8B-B14F-4D97-AF65-F5344CB8AC3E}">
        <p14:creationId xmlns:p14="http://schemas.microsoft.com/office/powerpoint/2010/main" val="59947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11D1A2-49C7-4C43-B2F2-2F354BCF51A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CD41968-898C-4E13-82B9-BF2A3F7D0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89E22C6-F391-4CE2-A604-2B482AA2EC92}"/>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5AD776C0-93B8-4BDE-B326-6A09EBD21F6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BF750F-4680-47B9-BAA8-0EC909FFD57C}"/>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421211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8E8B68-28C2-462F-B6F5-81633D04A72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6E0EECC-620E-4326-B9AC-17B9A1E6231F}"/>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923700A-7717-4818-A63F-AB23FB436F63}"/>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79FB38BA-421F-42B2-9F28-EAA991B699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0FDB55-6571-4039-ACCD-2A8B8A2B91A2}"/>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97602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150965F-9CC3-4E74-BAA5-94D1F9A690E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DDA45DF-4C9A-4240-B2B1-8A9EB28E80DF}"/>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925D1D6-810C-4C94-97F6-6470574C7960}"/>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00A8AF88-7FE6-49EB-9485-80A31F42071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CC871D-592F-4452-89C3-B98AB097C851}"/>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251690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2C0B5-87BD-4982-829E-0F067D146C50}"/>
              </a:ext>
            </a:extLst>
          </p:cNvPr>
          <p:cNvSpPr>
            <a:spLocks noGrp="1"/>
          </p:cNvSpPr>
          <p:nvPr>
            <p:ph type="title"/>
          </p:nvPr>
        </p:nvSpPr>
        <p:spPr>
          <a:xfrm>
            <a:off x="-95250" y="365126"/>
            <a:ext cx="11449050" cy="315911"/>
          </a:xfrm>
          <a:solidFill>
            <a:srgbClr val="CCECFF">
              <a:alpha val="50000"/>
            </a:srgbClr>
          </a:solidFill>
        </p:spPr>
        <p:txBody>
          <a:bodyPr>
            <a:noAutofit/>
          </a:bodyPr>
          <a:lstStyle>
            <a:lvl1pPr>
              <a:defRPr sz="3200"/>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580D3921-20D4-438F-8D41-331062EF5B9A}"/>
              </a:ext>
            </a:extLst>
          </p:cNvPr>
          <p:cNvSpPr>
            <a:spLocks noGrp="1"/>
          </p:cNvSpPr>
          <p:nvPr>
            <p:ph idx="1"/>
          </p:nvPr>
        </p:nvSpPr>
        <p:spPr>
          <a:xfrm>
            <a:off x="838200" y="1304925"/>
            <a:ext cx="10515600" cy="4872038"/>
          </a:xfrm>
        </p:spPr>
        <p:txBody>
          <a:bodyPr/>
          <a:lstStyle>
            <a:lvl1pPr>
              <a:lnSpc>
                <a:spcPct val="100000"/>
              </a:lnSpc>
              <a:defRPr>
                <a:latin typeface="微軟正黑體" panose="020B0604030504040204" pitchFamily="34" charset="-120"/>
                <a:ea typeface="微軟正黑體" panose="020B0604030504040204" pitchFamily="34" charset="-120"/>
              </a:defRPr>
            </a:lvl1pPr>
            <a:lvl2pPr>
              <a:lnSpc>
                <a:spcPct val="100000"/>
              </a:lnSpc>
              <a:defRPr>
                <a:latin typeface="微軟正黑體" panose="020B0604030504040204" pitchFamily="34" charset="-120"/>
                <a:ea typeface="微軟正黑體" panose="020B0604030504040204" pitchFamily="34" charset="-120"/>
              </a:defRPr>
            </a:lvl2pPr>
            <a:lvl3pPr>
              <a:lnSpc>
                <a:spcPct val="100000"/>
              </a:lnSpc>
              <a:defRPr sz="2400">
                <a:latin typeface="微軟正黑體" panose="020B0604030504040204" pitchFamily="34" charset="-120"/>
                <a:ea typeface="微軟正黑體" panose="020B0604030504040204" pitchFamily="34" charset="-120"/>
              </a:defRPr>
            </a:lvl3pPr>
            <a:lvl4pPr>
              <a:lnSpc>
                <a:spcPct val="100000"/>
              </a:lnSpc>
              <a:defRPr>
                <a:latin typeface="微軟正黑體" panose="020B0604030504040204" pitchFamily="34" charset="-120"/>
                <a:ea typeface="微軟正黑體" panose="020B0604030504040204" pitchFamily="34" charset="-120"/>
              </a:defRPr>
            </a:lvl4pPr>
            <a:lvl5pPr>
              <a:lnSpc>
                <a:spcPct val="100000"/>
              </a:lnSpc>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4C591CFF-2DF6-45F3-BE43-09E7934AB3AF}"/>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9DA2A15C-E7B8-47B5-BD30-EB92960EB6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6A64A6-29FA-4B67-AEF5-2DF73536FD9C}"/>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739027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06F30C-6BB9-4203-B272-D5200EE17FB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A6814B0-030D-42B0-8FAB-B708CE2F7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26C1E2B-3FCD-4F13-9450-575A6FC53531}"/>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A3BB4C51-5C57-42A8-A30B-A0132A2D16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1FD8756-9387-44FF-B983-F77E8F8CCE64}"/>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301204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16D7B6-2197-4148-90CF-BAF0DC4DF32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7B4D935-B6DC-46E9-91BF-38299995B057}"/>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EC6BA62-2FD9-4670-98EE-B076F8A2EF56}"/>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7FF95B9-EAF9-45E3-8972-60E1E2D210A5}"/>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0893AA0C-C884-4462-A456-719FCB34B93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511774-9A3B-4253-9F39-CC60A5F89B88}"/>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67229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85A01F-79ED-412D-ABCE-39A4D260376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928461A-57BE-4242-9079-430451F11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6AA89924-56E1-496B-83FE-697E573749DF}"/>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47E9AE4-D928-4EA0-B53D-0BACA50611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AFBDCDF-FAD6-4F37-BD19-AEC9DB499A02}"/>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74B19E4-21ED-4371-94EA-3D5762254BEB}"/>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8" name="頁尾版面配置區 7">
            <a:extLst>
              <a:ext uri="{FF2B5EF4-FFF2-40B4-BE49-F238E27FC236}">
                <a16:creationId xmlns:a16="http://schemas.microsoft.com/office/drawing/2014/main" id="{718D9F3A-0268-4D82-ACDD-488AC67819F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A600F02-10E9-4DD9-A16A-47A33EB75FCF}"/>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2277261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DC946-A355-4B59-960C-96BA7FC9E2C2}"/>
              </a:ext>
            </a:extLst>
          </p:cNvPr>
          <p:cNvSpPr>
            <a:spLocks noGrp="1"/>
          </p:cNvSpPr>
          <p:nvPr>
            <p:ph type="title" hasCustomPrompt="1"/>
          </p:nvPr>
        </p:nvSpPr>
        <p:spPr>
          <a:xfrm>
            <a:off x="0" y="365126"/>
            <a:ext cx="11353800" cy="654050"/>
          </a:xfrm>
          <a:solidFill>
            <a:srgbClr val="CCECFF">
              <a:alpha val="40000"/>
            </a:srgbClr>
          </a:solidFill>
        </p:spPr>
        <p:txBody>
          <a:bodyPr/>
          <a:lstStyle/>
          <a:p>
            <a:r>
              <a:rPr lang="en-US" altLang="zh-TW" dirty="0"/>
              <a:t>	</a:t>
            </a:r>
            <a:r>
              <a:rPr lang="zh-TW" altLang="en-US" dirty="0"/>
              <a:t>按一下以編輯母片標題樣式</a:t>
            </a:r>
          </a:p>
        </p:txBody>
      </p:sp>
      <p:sp>
        <p:nvSpPr>
          <p:cNvPr id="3" name="日期版面配置區 2">
            <a:extLst>
              <a:ext uri="{FF2B5EF4-FFF2-40B4-BE49-F238E27FC236}">
                <a16:creationId xmlns:a16="http://schemas.microsoft.com/office/drawing/2014/main" id="{D41911B9-FACF-41BD-A831-8F2CD2E556BF}"/>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4" name="頁尾版面配置區 3">
            <a:extLst>
              <a:ext uri="{FF2B5EF4-FFF2-40B4-BE49-F238E27FC236}">
                <a16:creationId xmlns:a16="http://schemas.microsoft.com/office/drawing/2014/main" id="{FA4D3F1D-9C71-4B20-9273-13BA678F216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02D7572-ECDB-404A-8EDC-17DA2FFB7ADF}"/>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320652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7F42E83-5C75-47C0-BBDB-966508D0A97C}"/>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3" name="頁尾版面配置區 2">
            <a:extLst>
              <a:ext uri="{FF2B5EF4-FFF2-40B4-BE49-F238E27FC236}">
                <a16:creationId xmlns:a16="http://schemas.microsoft.com/office/drawing/2014/main" id="{92807A52-45F5-47E7-8964-5D6EF247096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C7880B2-C7B5-41A4-A6A4-9520748CFF3B}"/>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1335775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795340-ABAE-470F-A4EF-3A23CF5F1A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A32B733-4C16-463C-88B3-5CD53B8B7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CECA80E-288C-442B-AC2C-FD411D1D8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D181370-39D7-43F0-98B3-A9D82501B420}"/>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785C0D9A-32B8-4F50-80E6-BB40BA0F628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C17B74B-42EE-4DEA-B822-162E55D43F7D}"/>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406428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212E8-C0E6-46BE-9300-AE184E458A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405D2F5-8183-431F-9C26-BD5B94F13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01F3C6E-A50C-4837-BFE8-1B01CAB10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BAC470AF-D1B9-48D9-99F6-A46A0D675C92}"/>
              </a:ext>
            </a:extLst>
          </p:cNvPr>
          <p:cNvSpPr>
            <a:spLocks noGrp="1"/>
          </p:cNvSpPr>
          <p:nvPr>
            <p:ph type="dt" sz="half" idx="10"/>
          </p:nvPr>
        </p:nvSpPr>
        <p:spPr/>
        <p:txBody>
          <a:bodyPr/>
          <a:lstStyle/>
          <a:p>
            <a:fld id="{0251DCA7-C037-4AB5-89CA-1C82952111F9}" type="datetimeFigureOut">
              <a:rPr lang="zh-TW" altLang="en-US" smtClean="0"/>
              <a:t>2024/2/23</a:t>
            </a:fld>
            <a:endParaRPr lang="zh-TW" altLang="en-US"/>
          </a:p>
        </p:txBody>
      </p:sp>
      <p:sp>
        <p:nvSpPr>
          <p:cNvPr id="6" name="頁尾版面配置區 5">
            <a:extLst>
              <a:ext uri="{FF2B5EF4-FFF2-40B4-BE49-F238E27FC236}">
                <a16:creationId xmlns:a16="http://schemas.microsoft.com/office/drawing/2014/main" id="{A1B1E660-90D9-42C1-AE68-1A21A03014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D3E248C-9CA4-48CC-A140-30D2FFCBFD85}"/>
              </a:ext>
            </a:extLst>
          </p:cNvPr>
          <p:cNvSpPr>
            <a:spLocks noGrp="1"/>
          </p:cNvSpPr>
          <p:nvPr>
            <p:ph type="sldNum" sz="quarter" idx="12"/>
          </p:nvPr>
        </p:nvSpPr>
        <p:spPr/>
        <p:txBody>
          <a:body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49283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07123F7-19DB-4191-BE1E-3FCCAAF315DB}"/>
              </a:ext>
            </a:extLst>
          </p:cNvPr>
          <p:cNvSpPr>
            <a:spLocks noGrp="1"/>
          </p:cNvSpPr>
          <p:nvPr>
            <p:ph type="title"/>
          </p:nvPr>
        </p:nvSpPr>
        <p:spPr>
          <a:xfrm>
            <a:off x="-95250" y="365126"/>
            <a:ext cx="11449050" cy="692150"/>
          </a:xfrm>
          <a:prstGeom prst="rect">
            <a:avLst/>
          </a:prstGeom>
          <a:solidFill>
            <a:srgbClr val="CCECFF">
              <a:alpha val="30000"/>
            </a:srgbClr>
          </a:solidFill>
        </p:spPr>
        <p:txBody>
          <a:bodyPr vert="horz" lIns="91440" tIns="45720" rIns="91440" bIns="45720" rtlCol="0" anchor="ctr">
            <a:normAutofit/>
          </a:bodyPr>
          <a:lstStyle/>
          <a:p>
            <a:r>
              <a:rPr lang="en-US" altLang="zh-TW" dirty="0"/>
              <a:t>	</a:t>
            </a:r>
            <a:r>
              <a:rPr lang="zh-TW" altLang="en-US" dirty="0"/>
              <a:t>按一下以編輯母片標題樣式</a:t>
            </a:r>
          </a:p>
        </p:txBody>
      </p:sp>
      <p:sp>
        <p:nvSpPr>
          <p:cNvPr id="3" name="文字版面配置區 2">
            <a:extLst>
              <a:ext uri="{FF2B5EF4-FFF2-40B4-BE49-F238E27FC236}">
                <a16:creationId xmlns:a16="http://schemas.microsoft.com/office/drawing/2014/main" id="{94F2E52E-B586-452E-A105-B454F7C794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58943AD-91D5-4D16-A604-E1B4E97E0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1DCA7-C037-4AB5-89CA-1C82952111F9}" type="datetimeFigureOut">
              <a:rPr lang="zh-TW" altLang="en-US" smtClean="0"/>
              <a:t>2024/2/23</a:t>
            </a:fld>
            <a:endParaRPr lang="zh-TW" altLang="en-US"/>
          </a:p>
        </p:txBody>
      </p:sp>
      <p:sp>
        <p:nvSpPr>
          <p:cNvPr id="5" name="頁尾版面配置區 4">
            <a:extLst>
              <a:ext uri="{FF2B5EF4-FFF2-40B4-BE49-F238E27FC236}">
                <a16:creationId xmlns:a16="http://schemas.microsoft.com/office/drawing/2014/main" id="{DACD2338-77F0-4AAD-9872-70B3F78F18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FEDAFF2-7754-458F-8F1B-E2021FF4E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739A6-3886-44F6-9720-87FD19E697E9}" type="slidenum">
              <a:rPr lang="zh-TW" altLang="en-US" smtClean="0"/>
              <a:t>‹#›</a:t>
            </a:fld>
            <a:endParaRPr lang="zh-TW" altLang="en-US"/>
          </a:p>
        </p:txBody>
      </p:sp>
    </p:spTree>
    <p:extLst>
      <p:ext uri="{BB962C8B-B14F-4D97-AF65-F5344CB8AC3E}">
        <p14:creationId xmlns:p14="http://schemas.microsoft.com/office/powerpoint/2010/main" val="3845584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31427E-1B1C-4973-B6E0-D069A3F5801D}"/>
              </a:ext>
            </a:extLst>
          </p:cNvPr>
          <p:cNvSpPr>
            <a:spLocks noGrp="1"/>
          </p:cNvSpPr>
          <p:nvPr>
            <p:ph type="ctrTitle"/>
          </p:nvPr>
        </p:nvSpPr>
        <p:spPr>
          <a:xfrm>
            <a:off x="1524000" y="1600200"/>
            <a:ext cx="9144000" cy="2387600"/>
          </a:xfrm>
          <a:noFill/>
        </p:spPr>
        <p:txBody>
          <a:bodyPr>
            <a:noAutofit/>
          </a:bodyPr>
          <a:lstStyle/>
          <a:p>
            <a:pPr algn="l"/>
            <a:r>
              <a:rPr lang="en-US" altLang="zh-TW" sz="4400" dirty="0"/>
              <a:t>Multiscale increment entropy: </a:t>
            </a:r>
            <a:br>
              <a:rPr lang="en-US" altLang="zh-TW" sz="4400" dirty="0"/>
            </a:br>
            <a:r>
              <a:rPr lang="en-US" altLang="zh-TW" sz="4400" dirty="0"/>
              <a:t>An approach for quantifying the</a:t>
            </a:r>
            <a:br>
              <a:rPr lang="en-US" altLang="zh-TW" sz="4400" dirty="0"/>
            </a:br>
            <a:r>
              <a:rPr lang="en-US" altLang="zh-TW" sz="4400" dirty="0"/>
              <a:t>physiological complexity of biomedical time series</a:t>
            </a:r>
            <a:endParaRPr lang="zh-TW" altLang="en-US" sz="4400" dirty="0"/>
          </a:p>
        </p:txBody>
      </p:sp>
      <p:sp>
        <p:nvSpPr>
          <p:cNvPr id="3" name="副標題 2">
            <a:extLst>
              <a:ext uri="{FF2B5EF4-FFF2-40B4-BE49-F238E27FC236}">
                <a16:creationId xmlns:a16="http://schemas.microsoft.com/office/drawing/2014/main" id="{BA0DD4F4-D387-49B2-BE27-9F6626C3891C}"/>
              </a:ext>
            </a:extLst>
          </p:cNvPr>
          <p:cNvSpPr>
            <a:spLocks noGrp="1"/>
          </p:cNvSpPr>
          <p:nvPr>
            <p:ph type="subTitle" idx="1"/>
          </p:nvPr>
        </p:nvSpPr>
        <p:spPr>
          <a:xfrm>
            <a:off x="1524000" y="4539916"/>
            <a:ext cx="9144000" cy="717884"/>
          </a:xfrm>
        </p:spPr>
        <p:txBody>
          <a:bodyPr>
            <a:noAutofit/>
          </a:bodyPr>
          <a:lstStyle/>
          <a:p>
            <a:pPr algn="l"/>
            <a:r>
              <a:rPr lang="en-US" altLang="zh-TW" sz="2800" dirty="0" err="1"/>
              <a:t>Xue</a:t>
            </a:r>
            <a:r>
              <a:rPr lang="en-US" altLang="zh-TW" sz="2800" dirty="0"/>
              <a:t> Wang, </a:t>
            </a:r>
            <a:r>
              <a:rPr lang="en-US" altLang="zh-TW" sz="2800" dirty="0" err="1"/>
              <a:t>Xiaofeng</a:t>
            </a:r>
            <a:r>
              <a:rPr lang="en-US" altLang="zh-TW" sz="2800" dirty="0"/>
              <a:t> Liu, Wei Pang, </a:t>
            </a:r>
            <a:r>
              <a:rPr lang="en-US" altLang="zh-TW" sz="2800" dirty="0" err="1"/>
              <a:t>Aimin</a:t>
            </a:r>
            <a:r>
              <a:rPr lang="en-US" altLang="zh-TW" sz="2800" dirty="0"/>
              <a:t> Jiang</a:t>
            </a:r>
          </a:p>
          <a:p>
            <a:pPr algn="l"/>
            <a:r>
              <a:rPr lang="en-US" altLang="zh-TW" sz="2800" dirty="0"/>
              <a:t>Information Sciences  586 (2022) 279-293</a:t>
            </a:r>
          </a:p>
          <a:p>
            <a:pPr algn="r"/>
            <a:r>
              <a:rPr lang="zh-TW" altLang="en-US" sz="1600" dirty="0">
                <a:latin typeface="微軟正黑體" panose="020B0604030504040204" pitchFamily="34" charset="-120"/>
                <a:ea typeface="微軟正黑體" panose="020B0604030504040204" pitchFamily="34" charset="-120"/>
              </a:rPr>
              <a:t>土木三</a:t>
            </a:r>
            <a:r>
              <a:rPr lang="en-US" altLang="zh-TW" sz="1600" dirty="0">
                <a:latin typeface="微軟正黑體" panose="020B0604030504040204" pitchFamily="34" charset="-120"/>
                <a:ea typeface="微軟正黑體" panose="020B0604030504040204" pitchFamily="34" charset="-120"/>
              </a:rPr>
              <a:t>B </a:t>
            </a:r>
            <a:r>
              <a:rPr lang="zh-TW" altLang="en-US" sz="1600" dirty="0">
                <a:latin typeface="微軟正黑體" panose="020B0604030504040204" pitchFamily="34" charset="-120"/>
                <a:ea typeface="微軟正黑體" panose="020B0604030504040204" pitchFamily="34" charset="-120"/>
              </a:rPr>
              <a:t>吳巽言 </a:t>
            </a:r>
            <a:r>
              <a:rPr lang="en-US" altLang="zh-TW" sz="1600" dirty="0">
                <a:latin typeface="微軟正黑體" panose="020B0604030504040204" pitchFamily="34" charset="-120"/>
                <a:ea typeface="微軟正黑體" panose="020B0604030504040204" pitchFamily="34" charset="-120"/>
              </a:rPr>
              <a:t>109612054</a:t>
            </a:r>
          </a:p>
        </p:txBody>
      </p:sp>
    </p:spTree>
    <p:extLst>
      <p:ext uri="{BB962C8B-B14F-4D97-AF65-F5344CB8AC3E}">
        <p14:creationId xmlns:p14="http://schemas.microsoft.com/office/powerpoint/2010/main" val="98658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1" y="365126"/>
            <a:ext cx="11949794" cy="315911"/>
          </a:xfrm>
        </p:spPr>
        <p:txBody>
          <a:bodyPr>
            <a:normAutofit fontScale="90000"/>
          </a:bodyPr>
          <a:lstStyle/>
          <a:p>
            <a:r>
              <a:rPr lang="en-US" altLang="zh-TW" dirty="0"/>
              <a:t>	2.1 </a:t>
            </a:r>
            <a:r>
              <a:rPr lang="en-US" altLang="zh-TW" sz="3100" dirty="0" err="1"/>
              <a:t>MSE</a:t>
            </a:r>
            <a:r>
              <a:rPr lang="en-US" altLang="zh-TW" sz="3100" dirty="0"/>
              <a:t> </a:t>
            </a:r>
            <a:r>
              <a:rPr lang="zh-TW" altLang="en-US" sz="3100" dirty="0">
                <a:latin typeface="微軟正黑體" panose="020B0604030504040204" pitchFamily="34" charset="-120"/>
                <a:ea typeface="微軟正黑體" panose="020B0604030504040204" pitchFamily="34" charset="-120"/>
              </a:rPr>
              <a:t>多尺度熵分析  </a:t>
            </a:r>
            <a:r>
              <a:rPr lang="en-US" altLang="zh-TW" sz="1600" dirty="0">
                <a:latin typeface="微軟正黑體" panose="020B0604030504040204" pitchFamily="34" charset="-120"/>
                <a:ea typeface="微軟正黑體" panose="020B0604030504040204" pitchFamily="34" charset="-120"/>
              </a:rPr>
              <a:t>Multiscale entropy </a:t>
            </a:r>
            <a:r>
              <a:rPr lang="zh-TW" altLang="en-US" sz="1600" dirty="0">
                <a:latin typeface="微軟正黑體" panose="020B0604030504040204" pitchFamily="34" charset="-120"/>
                <a:ea typeface="微軟正黑體" panose="020B0604030504040204" pitchFamily="34" charset="-120"/>
              </a:rPr>
              <a:t>是對不同時間尺度上時間序列複雜性進行評估的方法</a:t>
            </a:r>
          </a:p>
        </p:txBody>
      </p:sp>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a:xfrm>
            <a:off x="477252" y="1304925"/>
            <a:ext cx="11237495" cy="4872038"/>
          </a:xfrm>
        </p:spPr>
        <p:txBody>
          <a:bodyPr>
            <a:normAutofit fontScale="92500" lnSpcReduction="10000"/>
          </a:bodyPr>
          <a:lstStyle/>
          <a:p>
            <a:r>
              <a:rPr lang="en-US" altLang="zh-TW" sz="1800" b="1" dirty="0"/>
              <a:t>1. coarse-grained producers </a:t>
            </a:r>
            <a:r>
              <a:rPr lang="zh-TW" altLang="zh-TW" sz="1800" b="1" kern="100" dirty="0"/>
              <a:t>粗粒</a:t>
            </a:r>
            <a:r>
              <a:rPr lang="zh-TW" altLang="en-US" sz="1800" b="1" kern="100" dirty="0"/>
              <a:t>化</a:t>
            </a:r>
            <a:endParaRPr lang="en-US" altLang="zh-TW" sz="1800" b="1" kern="100" dirty="0"/>
          </a:p>
          <a:p>
            <a:pPr lvl="1"/>
            <a:endParaRPr lang="en-US" altLang="zh-TW" sz="1700" kern="100" dirty="0">
              <a:cs typeface="Times New Roman" panose="02020603050405020304" pitchFamily="18" charset="0"/>
            </a:endParaRPr>
          </a:p>
          <a:p>
            <a:pPr lvl="1"/>
            <a:r>
              <a:rPr lang="zh-TW" altLang="en-US" sz="1700" kern="100" dirty="0">
                <a:cs typeface="Times New Roman" panose="02020603050405020304" pitchFamily="18" charset="0"/>
              </a:rPr>
              <a:t>將各非重疊窗口（長度為 </a:t>
            </a:r>
            <a:r>
              <a:rPr lang="el-GR" altLang="zh-TW" sz="1700" kern="100" dirty="0">
                <a:cs typeface="Times New Roman" panose="02020603050405020304" pitchFamily="18" charset="0"/>
              </a:rPr>
              <a:t>τ</a:t>
            </a:r>
            <a:r>
              <a:rPr lang="zh-TW" altLang="en-US" sz="1700" kern="100" dirty="0">
                <a:cs typeface="Times New Roman" panose="02020603050405020304" pitchFamily="18" charset="0"/>
              </a:rPr>
              <a:t>）內的數據點</a:t>
            </a:r>
            <a:r>
              <a:rPr lang="zh-TW" altLang="en-US" sz="1700" b="1" kern="100" dirty="0">
                <a:cs typeface="Times New Roman" panose="02020603050405020304" pitchFamily="18" charset="0"/>
              </a:rPr>
              <a:t>取平均</a:t>
            </a:r>
            <a:endParaRPr lang="en-US" altLang="zh-TW" sz="1700" b="1" kern="100" dirty="0">
              <a:cs typeface="Times New Roman" panose="02020603050405020304" pitchFamily="18" charset="0"/>
            </a:endParaRPr>
          </a:p>
          <a:p>
            <a:pPr lvl="1"/>
            <a:endParaRPr lang="en-US" altLang="zh-TW" sz="1700" kern="100" dirty="0">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pPr marL="457200" lvl="1" indent="0">
              <a:buNone/>
            </a:pPr>
            <a:r>
              <a:rPr lang="en-US" altLang="zh-TW" sz="1100" kern="100" dirty="0">
                <a:cs typeface="Times New Roman" panose="02020603050405020304" pitchFamily="18" charset="0"/>
              </a:rPr>
              <a:t>     </a:t>
            </a:r>
          </a:p>
          <a:p>
            <a:pPr marL="457200" lvl="1" indent="0">
              <a:buNone/>
            </a:pPr>
            <a:r>
              <a:rPr lang="en-US" altLang="zh-TW" sz="1100" kern="100" dirty="0">
                <a:cs typeface="Times New Roman" panose="02020603050405020304" pitchFamily="18" charset="0"/>
              </a:rPr>
              <a:t> </a:t>
            </a:r>
            <a:r>
              <a:rPr lang="zh-TW" altLang="en-US" sz="1100" kern="100" dirty="0">
                <a:cs typeface="Times New Roman" panose="02020603050405020304" pitchFamily="18" charset="0"/>
              </a:rPr>
              <a:t>   </a:t>
            </a:r>
            <a:r>
              <a:rPr lang="el-GR" altLang="zh-TW" sz="1200" kern="100" dirty="0">
                <a:solidFill>
                  <a:schemeClr val="bg1">
                    <a:lumMod val="65000"/>
                  </a:schemeClr>
                </a:solidFill>
                <a:cs typeface="Times New Roman" panose="02020603050405020304" pitchFamily="18" charset="0"/>
              </a:rPr>
              <a:t>τ </a:t>
            </a:r>
            <a:r>
              <a:rPr lang="en-US" altLang="zh-TW" sz="1200" kern="100" dirty="0">
                <a:solidFill>
                  <a:schemeClr val="bg1">
                    <a:lumMod val="65000"/>
                  </a:schemeClr>
                </a:solidFill>
                <a:cs typeface="Times New Roman" panose="02020603050405020304" pitchFamily="18" charset="0"/>
              </a:rPr>
              <a:t>=</a:t>
            </a:r>
            <a:r>
              <a:rPr lang="zh-TW" altLang="en-US" sz="1200" kern="100" dirty="0">
                <a:solidFill>
                  <a:schemeClr val="bg1">
                    <a:lumMod val="65000"/>
                  </a:schemeClr>
                </a:solidFill>
                <a:cs typeface="Times New Roman" panose="02020603050405020304" pitchFamily="18" charset="0"/>
              </a:rPr>
              <a:t> </a:t>
            </a:r>
            <a:r>
              <a:rPr lang="en-US" altLang="zh-TW" sz="1200" kern="100" dirty="0">
                <a:solidFill>
                  <a:schemeClr val="bg1">
                    <a:lumMod val="65000"/>
                  </a:schemeClr>
                </a:solidFill>
                <a:cs typeface="Times New Roman" panose="02020603050405020304" pitchFamily="18" charset="0"/>
              </a:rPr>
              <a:t>scale factor </a:t>
            </a:r>
          </a:p>
          <a:p>
            <a:pPr marL="457200" lvl="1" indent="0">
              <a:buNone/>
            </a:pPr>
            <a:r>
              <a:rPr lang="en-US" altLang="zh-TW" sz="1200" kern="100" dirty="0">
                <a:solidFill>
                  <a:schemeClr val="bg1">
                    <a:lumMod val="65000"/>
                  </a:schemeClr>
                </a:solidFill>
                <a:cs typeface="Times New Roman" panose="02020603050405020304" pitchFamily="18" charset="0"/>
              </a:rPr>
              <a:t>    N =</a:t>
            </a:r>
            <a:r>
              <a:rPr lang="zh-TW" altLang="en-US" sz="1200" kern="100" dirty="0">
                <a:solidFill>
                  <a:schemeClr val="bg1">
                    <a:lumMod val="65000"/>
                  </a:schemeClr>
                </a:solidFill>
                <a:cs typeface="Times New Roman" panose="02020603050405020304" pitchFamily="18" charset="0"/>
              </a:rPr>
              <a:t> </a:t>
            </a:r>
            <a:r>
              <a:rPr lang="en-US" altLang="zh-TW" sz="1200" kern="100" dirty="0">
                <a:solidFill>
                  <a:schemeClr val="bg1">
                    <a:lumMod val="65000"/>
                  </a:schemeClr>
                </a:solidFill>
                <a:cs typeface="Times New Roman" panose="02020603050405020304" pitchFamily="18" charset="0"/>
              </a:rPr>
              <a:t>length of the coarse-grained time series </a:t>
            </a:r>
          </a:p>
          <a:p>
            <a:pPr marL="457200" lvl="1" indent="0">
              <a:buNone/>
            </a:pPr>
            <a:r>
              <a:rPr lang="en-US" altLang="zh-TW" sz="1200" kern="100" dirty="0">
                <a:solidFill>
                  <a:schemeClr val="bg1">
                    <a:lumMod val="65000"/>
                  </a:schemeClr>
                </a:solidFill>
                <a:cs typeface="Times New Roman" panose="02020603050405020304" pitchFamily="18" charset="0"/>
              </a:rPr>
              <a:t>              with respect to </a:t>
            </a:r>
            <a:r>
              <a:rPr lang="el-GR" altLang="zh-TW" sz="1200" kern="100" dirty="0">
                <a:solidFill>
                  <a:schemeClr val="bg1">
                    <a:lumMod val="65000"/>
                  </a:schemeClr>
                </a:solidFill>
                <a:cs typeface="Times New Roman" panose="02020603050405020304" pitchFamily="18" charset="0"/>
              </a:rPr>
              <a:t>τ, </a:t>
            </a:r>
            <a:r>
              <a:rPr lang="en-US" altLang="zh-TW" sz="1200" dirty="0">
                <a:solidFill>
                  <a:schemeClr val="bg1">
                    <a:lumMod val="65000"/>
                  </a:schemeClr>
                </a:solidFill>
              </a:rPr>
              <a:t>equal to the fl</a:t>
            </a:r>
            <a:r>
              <a:rPr lang="en-US" altLang="zh-TW" sz="1200" kern="100" dirty="0">
                <a:solidFill>
                  <a:schemeClr val="bg1">
                    <a:lumMod val="65000"/>
                  </a:schemeClr>
                </a:solidFill>
                <a:cs typeface="Times New Roman" panose="02020603050405020304" pitchFamily="18" charset="0"/>
              </a:rPr>
              <a:t>oor of L/</a:t>
            </a:r>
            <a:r>
              <a:rPr lang="el-GR" altLang="zh-TW" sz="1200" kern="100" dirty="0">
                <a:solidFill>
                  <a:schemeClr val="bg1">
                    <a:lumMod val="65000"/>
                  </a:schemeClr>
                </a:solidFill>
                <a:cs typeface="Times New Roman" panose="02020603050405020304" pitchFamily="18" charset="0"/>
              </a:rPr>
              <a:t>τ. </a:t>
            </a:r>
            <a:endParaRPr lang="en-US" altLang="zh-TW" sz="1200" kern="100" dirty="0">
              <a:solidFill>
                <a:schemeClr val="bg1">
                  <a:lumMod val="65000"/>
                </a:schemeClr>
              </a:solidFill>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r>
              <a:rPr lang="en-US" altLang="zh-TW" sz="1800" b="1" dirty="0"/>
              <a:t>2. </a:t>
            </a:r>
            <a:r>
              <a:rPr lang="zh-TW" altLang="en-US" sz="1800" b="1" dirty="0"/>
              <a:t>計算連續粗粒化時間序列 </a:t>
            </a:r>
            <a:r>
              <a:rPr lang="en-US" altLang="zh-TW" sz="1800" b="1" kern="100" dirty="0">
                <a:cs typeface="Times New Roman" panose="02020603050405020304" pitchFamily="18" charset="0"/>
              </a:rPr>
              <a:t>x</a:t>
            </a:r>
            <a:r>
              <a:rPr lang="en-US" altLang="zh-TW" sz="1800" b="1" kern="100" baseline="30000" dirty="0">
                <a:cs typeface="Times New Roman" panose="02020603050405020304" pitchFamily="18" charset="0"/>
              </a:rPr>
              <a:t>(</a:t>
            </a:r>
            <a:r>
              <a:rPr lang="el-GR" altLang="zh-TW" sz="1800" b="1" kern="100" baseline="30000" dirty="0">
                <a:cs typeface="Times New Roman" panose="02020603050405020304" pitchFamily="18" charset="0"/>
              </a:rPr>
              <a:t>τ)</a:t>
            </a:r>
            <a:r>
              <a:rPr lang="en-US" altLang="zh-TW" sz="1800" b="1" kern="100" baseline="30000" dirty="0">
                <a:cs typeface="Times New Roman" panose="02020603050405020304" pitchFamily="18" charset="0"/>
              </a:rPr>
              <a:t> </a:t>
            </a:r>
            <a:r>
              <a:rPr lang="zh-TW" altLang="en-US" sz="1800" b="1" dirty="0"/>
              <a:t>的</a:t>
            </a:r>
            <a:r>
              <a:rPr lang="en-US" altLang="zh-TW" sz="1800" b="1" dirty="0" err="1"/>
              <a:t>SampEn</a:t>
            </a:r>
            <a:r>
              <a:rPr lang="zh-TW" altLang="en-US" sz="1800" b="1" dirty="0"/>
              <a:t>值</a:t>
            </a:r>
            <a:endParaRPr lang="en-US" altLang="zh-TW" sz="1800" b="1" kern="100" dirty="0"/>
          </a:p>
          <a:p>
            <a:pPr marL="457200" lvl="1" indent="0">
              <a:buNone/>
            </a:pPr>
            <a:endParaRPr lang="en-US" altLang="zh-TW" sz="1700" kern="100" dirty="0">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pPr marL="457200" lvl="1" indent="0">
              <a:buNone/>
            </a:pPr>
            <a:endParaRPr lang="en-US" altLang="zh-TW" sz="1700" kern="100" dirty="0">
              <a:cs typeface="Times New Roman" panose="02020603050405020304" pitchFamily="18" charset="0"/>
            </a:endParaRPr>
          </a:p>
          <a:p>
            <a:pPr marL="457200" lvl="1" indent="0">
              <a:buNone/>
            </a:pPr>
            <a:r>
              <a:rPr lang="en-US" altLang="zh-TW" sz="1200" kern="100" dirty="0">
                <a:cs typeface="Times New Roman" panose="02020603050405020304" pitchFamily="18" charset="0"/>
              </a:rPr>
              <a:t>    </a:t>
            </a:r>
            <a:r>
              <a:rPr lang="en-US" altLang="zh-TW" sz="1200" kern="100" dirty="0">
                <a:solidFill>
                  <a:schemeClr val="bg1">
                    <a:lumMod val="65000"/>
                  </a:schemeClr>
                </a:solidFill>
                <a:cs typeface="Times New Roman" panose="02020603050405020304" pitchFamily="18" charset="0"/>
              </a:rPr>
              <a:t>r = similarity criterion</a:t>
            </a:r>
            <a:r>
              <a:rPr lang="zh-TW" altLang="en-US" sz="1200" kern="100" dirty="0">
                <a:solidFill>
                  <a:schemeClr val="bg1">
                    <a:lumMod val="65000"/>
                  </a:schemeClr>
                </a:solidFill>
                <a:cs typeface="Times New Roman" panose="02020603050405020304" pitchFamily="18" charset="0"/>
              </a:rPr>
              <a:t> 相似性標準，對每個粗粒化時間序列，</a:t>
            </a:r>
            <a:r>
              <a:rPr lang="en-US" altLang="zh-TW" sz="1200" kern="100" dirty="0">
                <a:solidFill>
                  <a:schemeClr val="bg1">
                    <a:lumMod val="65000"/>
                  </a:schemeClr>
                </a:solidFill>
                <a:cs typeface="Times New Roman" panose="02020603050405020304" pitchFamily="18" charset="0"/>
              </a:rPr>
              <a:t>r</a:t>
            </a:r>
            <a:r>
              <a:rPr lang="zh-TW" altLang="en-US" sz="1200" kern="100" dirty="0">
                <a:solidFill>
                  <a:schemeClr val="bg1">
                    <a:lumMod val="65000"/>
                  </a:schemeClr>
                </a:solidFill>
                <a:cs typeface="Times New Roman" panose="02020603050405020304" pitchFamily="18" charset="0"/>
              </a:rPr>
              <a:t> 保持恆定，等於第一個尺度上的值（通常為原始信號的</a:t>
            </a:r>
            <a:r>
              <a:rPr lang="en-US" altLang="zh-TW" sz="1200" kern="100" dirty="0">
                <a:solidFill>
                  <a:schemeClr val="bg1">
                    <a:lumMod val="65000"/>
                  </a:schemeClr>
                </a:solidFill>
                <a:cs typeface="Times New Roman" panose="02020603050405020304" pitchFamily="18" charset="0"/>
              </a:rPr>
              <a:t>0.15</a:t>
            </a:r>
            <a:r>
              <a:rPr lang="zh-TW" altLang="en-US" sz="1200" kern="100" dirty="0">
                <a:solidFill>
                  <a:schemeClr val="bg1">
                    <a:lumMod val="65000"/>
                  </a:schemeClr>
                </a:solidFill>
                <a:cs typeface="Times New Roman" panose="02020603050405020304" pitchFamily="18" charset="0"/>
              </a:rPr>
              <a:t>*</a:t>
            </a:r>
            <a:r>
              <a:rPr lang="en-US" altLang="zh-TW" sz="1200" kern="100" dirty="0">
                <a:solidFill>
                  <a:schemeClr val="bg1">
                    <a:lumMod val="65000"/>
                  </a:schemeClr>
                </a:solidFill>
                <a:cs typeface="Times New Roman" panose="02020603050405020304" pitchFamily="18" charset="0"/>
              </a:rPr>
              <a:t>SD</a:t>
            </a:r>
            <a:r>
              <a:rPr lang="zh-TW" altLang="en-US" sz="1200" kern="100" dirty="0">
                <a:solidFill>
                  <a:schemeClr val="bg1">
                    <a:lumMod val="65000"/>
                  </a:schemeClr>
                </a:solidFill>
                <a:cs typeface="Times New Roman" panose="02020603050405020304" pitchFamily="18" charset="0"/>
              </a:rPr>
              <a:t>）</a:t>
            </a:r>
            <a:endParaRPr lang="en-US" altLang="zh-TW" sz="1200" kern="100" dirty="0">
              <a:solidFill>
                <a:schemeClr val="bg1">
                  <a:lumMod val="65000"/>
                </a:schemeClr>
              </a:solidFill>
              <a:cs typeface="Times New Roman" panose="02020603050405020304" pitchFamily="18" charset="0"/>
            </a:endParaRPr>
          </a:p>
          <a:p>
            <a:pPr marL="457200" lvl="1" indent="0">
              <a:buNone/>
            </a:pPr>
            <a:r>
              <a:rPr lang="en-US" altLang="zh-TW" sz="1200" kern="100" dirty="0">
                <a:solidFill>
                  <a:schemeClr val="bg1">
                    <a:lumMod val="65000"/>
                  </a:schemeClr>
                </a:solidFill>
                <a:cs typeface="Times New Roman" panose="02020603050405020304" pitchFamily="18" charset="0"/>
              </a:rPr>
              <a:t>    </a:t>
            </a:r>
            <a:r>
              <a:rPr lang="en-US" altLang="zh-TW" sz="1200" dirty="0">
                <a:solidFill>
                  <a:schemeClr val="bg1">
                    <a:lumMod val="65000"/>
                  </a:schemeClr>
                </a:solidFill>
              </a:rPr>
              <a:t>n</a:t>
            </a:r>
            <a:r>
              <a:rPr lang="en-US" altLang="zh-TW" sz="1200" baseline="-25000" dirty="0">
                <a:solidFill>
                  <a:schemeClr val="bg1">
                    <a:lumMod val="65000"/>
                  </a:schemeClr>
                </a:solidFill>
              </a:rPr>
              <a:t>m, </a:t>
            </a:r>
            <a:r>
              <a:rPr lang="en-US" altLang="zh-TW" sz="1200" dirty="0">
                <a:solidFill>
                  <a:schemeClr val="bg1">
                    <a:lumMod val="65000"/>
                  </a:schemeClr>
                </a:solidFill>
              </a:rPr>
              <a:t>n</a:t>
            </a:r>
            <a:r>
              <a:rPr lang="en-US" altLang="zh-TW" sz="1200" b="1" baseline="-25000" dirty="0">
                <a:solidFill>
                  <a:schemeClr val="bg1">
                    <a:lumMod val="65000"/>
                  </a:schemeClr>
                </a:solidFill>
              </a:rPr>
              <a:t>m+1</a:t>
            </a:r>
            <a:r>
              <a:rPr lang="en-US" altLang="zh-TW" sz="1200" dirty="0">
                <a:solidFill>
                  <a:schemeClr val="bg1">
                    <a:lumMod val="65000"/>
                  </a:schemeClr>
                </a:solidFill>
              </a:rPr>
              <a:t>  = number of m-dimensional and (m+1)-dimensional template vector matching pairs derived from the time series </a:t>
            </a:r>
            <a:r>
              <a:rPr lang="en-US" altLang="zh-TW" sz="1200" kern="100" dirty="0">
                <a:solidFill>
                  <a:schemeClr val="bg1">
                    <a:lumMod val="65000"/>
                  </a:schemeClr>
                </a:solidFill>
                <a:cs typeface="Times New Roman" panose="02020603050405020304" pitchFamily="18" charset="0"/>
              </a:rPr>
              <a:t>x</a:t>
            </a:r>
            <a:r>
              <a:rPr lang="en-US" altLang="zh-TW" sz="1200" kern="100" baseline="30000" dirty="0">
                <a:solidFill>
                  <a:schemeClr val="bg1">
                    <a:lumMod val="65000"/>
                  </a:schemeClr>
                </a:solidFill>
                <a:cs typeface="Times New Roman" panose="02020603050405020304" pitchFamily="18" charset="0"/>
              </a:rPr>
              <a:t>(</a:t>
            </a:r>
            <a:r>
              <a:rPr lang="el-GR" altLang="zh-TW" sz="1200" kern="100" baseline="30000" dirty="0">
                <a:solidFill>
                  <a:schemeClr val="bg1">
                    <a:lumMod val="65000"/>
                  </a:schemeClr>
                </a:solidFill>
                <a:cs typeface="Times New Roman" panose="02020603050405020304" pitchFamily="18" charset="0"/>
              </a:rPr>
              <a:t>τ)</a:t>
            </a:r>
            <a:r>
              <a:rPr lang="en-US" altLang="zh-TW" sz="1200" kern="100" baseline="30000" dirty="0">
                <a:solidFill>
                  <a:schemeClr val="bg1">
                    <a:lumMod val="65000"/>
                  </a:schemeClr>
                </a:solidFill>
                <a:cs typeface="Times New Roman" panose="02020603050405020304" pitchFamily="18" charset="0"/>
              </a:rPr>
              <a:t>  </a:t>
            </a:r>
          </a:p>
          <a:p>
            <a:pPr marL="457200" lvl="1" indent="0">
              <a:buNone/>
            </a:pPr>
            <a:r>
              <a:rPr lang="en-US" altLang="zh-TW" sz="1200" kern="100" baseline="30000" dirty="0">
                <a:solidFill>
                  <a:schemeClr val="bg1">
                    <a:lumMod val="65000"/>
                  </a:schemeClr>
                </a:solidFill>
                <a:cs typeface="Times New Roman" panose="02020603050405020304" pitchFamily="18" charset="0"/>
              </a:rPr>
              <a:t>	                   </a:t>
            </a:r>
            <a:r>
              <a:rPr lang="en-US" altLang="zh-TW" sz="1200" dirty="0">
                <a:solidFill>
                  <a:schemeClr val="bg1">
                    <a:lumMod val="65000"/>
                  </a:schemeClr>
                </a:solidFill>
              </a:rPr>
              <a:t>with the distance between vector pairs less than r, respectively.</a:t>
            </a:r>
          </a:p>
          <a:p>
            <a:pPr marL="457200" lvl="1" indent="0">
              <a:buNone/>
            </a:pPr>
            <a:endParaRPr lang="en-US" altLang="zh-TW" sz="1200" kern="100" dirty="0">
              <a:cs typeface="Times New Roman" panose="02020603050405020304" pitchFamily="18" charset="0"/>
            </a:endParaRPr>
          </a:p>
          <a:p>
            <a:pPr marL="0" lvl="0" indent="0">
              <a:spcBef>
                <a:spcPts val="0"/>
              </a:spcBef>
              <a:buNone/>
              <a:defRPr/>
            </a:pPr>
            <a:r>
              <a:rPr lang="en-US" altLang="zh-TW" sz="1700" b="1" dirty="0"/>
              <a:t>#</a:t>
            </a:r>
            <a:r>
              <a:rPr lang="zh-TW" altLang="en-US" sz="1700" b="1" dirty="0"/>
              <a:t> 隨著尺度增加，</a:t>
            </a:r>
            <a:r>
              <a:rPr lang="en-US" altLang="zh-TW" sz="1700" b="1" dirty="0" err="1"/>
              <a:t>MSE</a:t>
            </a:r>
            <a:r>
              <a:rPr lang="zh-TW" altLang="en-US" sz="1700" b="1" dirty="0"/>
              <a:t>的準確性降低。</a:t>
            </a:r>
            <a:r>
              <a:rPr lang="en-US" altLang="zh-TW" sz="1700" b="1" dirty="0" err="1"/>
              <a:t>MSE</a:t>
            </a:r>
            <a:r>
              <a:rPr lang="zh-TW" altLang="en-US" sz="1700" b="1" dirty="0"/>
              <a:t>通常會引起未定義的熵。</a:t>
            </a:r>
            <a:endParaRPr lang="el-GR" altLang="zh-TW" sz="1700" b="1" kern="100" dirty="0">
              <a:cs typeface="Times New Roman" panose="02020603050405020304" pitchFamily="18" charset="0"/>
            </a:endParaRPr>
          </a:p>
          <a:p>
            <a:pPr lvl="1"/>
            <a:endParaRPr lang="zh-TW" altLang="zh-TW" b="1" kern="100" dirty="0">
              <a:cs typeface="Times New Roman" panose="02020603050405020304" pitchFamily="18" charset="0"/>
            </a:endParaRPr>
          </a:p>
          <a:p>
            <a:endParaRPr lang="zh-TW" altLang="en-US" dirty="0"/>
          </a:p>
        </p:txBody>
      </p:sp>
      <p:pic>
        <p:nvPicPr>
          <p:cNvPr id="4" name="圖片 3">
            <a:extLst>
              <a:ext uri="{FF2B5EF4-FFF2-40B4-BE49-F238E27FC236}">
                <a16:creationId xmlns:a16="http://schemas.microsoft.com/office/drawing/2014/main" id="{FCB99FAE-72B2-41BE-A4D2-4C41BEB94D9F}"/>
              </a:ext>
            </a:extLst>
          </p:cNvPr>
          <p:cNvPicPr>
            <a:picLocks noChangeAspect="1"/>
          </p:cNvPicPr>
          <p:nvPr/>
        </p:nvPicPr>
        <p:blipFill rotWithShape="1">
          <a:blip r:embed="rId3"/>
          <a:srcRect b="50785"/>
          <a:stretch/>
        </p:blipFill>
        <p:spPr>
          <a:xfrm>
            <a:off x="6265646" y="1212858"/>
            <a:ext cx="5449101" cy="1261401"/>
          </a:xfrm>
          <a:prstGeom prst="rect">
            <a:avLst/>
          </a:prstGeom>
        </p:spPr>
      </p:pic>
      <p:pic>
        <p:nvPicPr>
          <p:cNvPr id="6" name="圖片 5">
            <a:extLst>
              <a:ext uri="{FF2B5EF4-FFF2-40B4-BE49-F238E27FC236}">
                <a16:creationId xmlns:a16="http://schemas.microsoft.com/office/drawing/2014/main" id="{8CD2BFF6-9707-40CA-9D8D-30FB64D0A3D1}"/>
              </a:ext>
            </a:extLst>
          </p:cNvPr>
          <p:cNvPicPr>
            <a:picLocks noChangeAspect="1"/>
          </p:cNvPicPr>
          <p:nvPr/>
        </p:nvPicPr>
        <p:blipFill>
          <a:blip r:embed="rId4"/>
          <a:stretch>
            <a:fillRect/>
          </a:stretch>
        </p:blipFill>
        <p:spPr>
          <a:xfrm>
            <a:off x="1194910" y="2231072"/>
            <a:ext cx="2923191" cy="603462"/>
          </a:xfrm>
          <a:prstGeom prst="rect">
            <a:avLst/>
          </a:prstGeom>
        </p:spPr>
      </p:pic>
      <p:pic>
        <p:nvPicPr>
          <p:cNvPr id="9" name="圖片 8">
            <a:extLst>
              <a:ext uri="{FF2B5EF4-FFF2-40B4-BE49-F238E27FC236}">
                <a16:creationId xmlns:a16="http://schemas.microsoft.com/office/drawing/2014/main" id="{8AEA8ABA-DE34-4C03-933A-BBF6E1F73A03}"/>
              </a:ext>
            </a:extLst>
          </p:cNvPr>
          <p:cNvPicPr>
            <a:picLocks noChangeAspect="1"/>
          </p:cNvPicPr>
          <p:nvPr/>
        </p:nvPicPr>
        <p:blipFill>
          <a:blip r:embed="rId5"/>
          <a:stretch>
            <a:fillRect/>
          </a:stretch>
        </p:blipFill>
        <p:spPr>
          <a:xfrm>
            <a:off x="1194910" y="4434245"/>
            <a:ext cx="4183914" cy="599584"/>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2DF88B0-A317-4F32-A39D-21FEF42D8FB3}"/>
                  </a:ext>
                </a:extLst>
              </p:cNvPr>
              <p:cNvSpPr/>
              <p:nvPr/>
            </p:nvSpPr>
            <p:spPr>
              <a:xfrm>
                <a:off x="6095999" y="2354481"/>
                <a:ext cx="6096000" cy="363241"/>
              </a:xfrm>
              <a:prstGeom prst="rect">
                <a:avLst/>
              </a:prstGeom>
            </p:spPr>
            <p:txBody>
              <a:bodyPr>
                <a:spAutoFit/>
              </a:bodyPr>
              <a:lstStyle/>
              <a:p>
                <a:pPr lvl="1"/>
                <a:r>
                  <a:rPr lang="zh-TW" altLang="en-US"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連續的粗粒化時間序列：</a:t>
                </a:r>
                <a:r>
                  <a:rPr lang="en-US" altLang="zh-TW"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x</a:t>
                </a:r>
                <a:r>
                  <a:rPr lang="en-US" altLang="zh-TW" sz="1400" kern="100" baseline="300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l-GR" altLang="zh-TW" sz="1400" kern="100" baseline="300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τ)</a:t>
                </a:r>
                <a:r>
                  <a:rPr lang="el-GR" altLang="zh-TW"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 = { </a:t>
                </a:r>
                <a14:m>
                  <m:oMath xmlns:m="http://schemas.openxmlformats.org/officeDocument/2006/math">
                    <m:sSubSup>
                      <m:sSubSupPr>
                        <m:ctrlPr>
                          <a:rPr lang="el-GR" altLang="zh-TW" sz="1100" i="1" kern="100">
                            <a:solidFill>
                              <a:srgbClr val="FF0000"/>
                            </a:solidFill>
                            <a:latin typeface="Cambria Math" panose="02040503050406030204" pitchFamily="18" charset="0"/>
                            <a:cs typeface="Times New Roman" panose="02020603050405020304" pitchFamily="18" charset="0"/>
                          </a:rPr>
                        </m:ctrlPr>
                      </m:sSubSupPr>
                      <m:e>
                        <m:r>
                          <a:rPr lang="en-US" altLang="zh-TW" sz="1100" i="1" kern="100">
                            <a:solidFill>
                              <a:srgbClr val="FF0000"/>
                            </a:solidFill>
                            <a:latin typeface="Cambria Math" panose="02040503050406030204" pitchFamily="18" charset="0"/>
                            <a:cs typeface="Times New Roman" panose="02020603050405020304" pitchFamily="18" charset="0"/>
                          </a:rPr>
                          <m:t>𝑥</m:t>
                        </m:r>
                      </m:e>
                      <m:sub>
                        <m:r>
                          <a:rPr lang="en-US" altLang="zh-TW" sz="1100" i="1" kern="100">
                            <a:solidFill>
                              <a:srgbClr val="FF0000"/>
                            </a:solidFill>
                            <a:latin typeface="Cambria Math" panose="02040503050406030204" pitchFamily="18" charset="0"/>
                            <a:cs typeface="Times New Roman" panose="02020603050405020304" pitchFamily="18" charset="0"/>
                          </a:rPr>
                          <m:t>𝑗</m:t>
                        </m:r>
                      </m:sub>
                      <m:sup>
                        <m:r>
                          <m:rPr>
                            <m:nor/>
                          </m:rPr>
                          <a:rPr lang="en-US" altLang="zh-TW" sz="11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m:t>(</m:t>
                        </m:r>
                        <m:r>
                          <m:rPr>
                            <m:nor/>
                          </m:rPr>
                          <a:rPr lang="el-GR" altLang="zh-TW" sz="11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m:t>τ</m:t>
                        </m:r>
                        <m:r>
                          <m:rPr>
                            <m:nor/>
                          </m:rPr>
                          <a:rPr lang="el-GR" altLang="zh-TW" sz="11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m:t>)</m:t>
                        </m:r>
                      </m:sup>
                    </m:sSubSup>
                    <m:r>
                      <a:rPr lang="en-US" altLang="zh-TW" sz="1100" kern="100">
                        <a:solidFill>
                          <a:srgbClr val="FF0000"/>
                        </a:solidFill>
                        <a:latin typeface="Cambria Math" panose="02040503050406030204" pitchFamily="18" charset="0"/>
                        <a:cs typeface="Times New Roman" panose="02020603050405020304" pitchFamily="18" charset="0"/>
                      </a:rPr>
                      <m:t> </m:t>
                    </m:r>
                  </m:oMath>
                </a14:m>
                <a:r>
                  <a:rPr lang="el-GR" altLang="zh-TW" sz="1400"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p>
            </p:txBody>
          </p:sp>
        </mc:Choice>
        <mc:Fallback xmlns="">
          <p:sp>
            <p:nvSpPr>
              <p:cNvPr id="10" name="矩形 9">
                <a:extLst>
                  <a:ext uri="{FF2B5EF4-FFF2-40B4-BE49-F238E27FC236}">
                    <a16:creationId xmlns:a16="http://schemas.microsoft.com/office/drawing/2014/main" id="{F2DF88B0-A317-4F32-A39D-21FEF42D8FB3}"/>
                  </a:ext>
                </a:extLst>
              </p:cNvPr>
              <p:cNvSpPr>
                <a:spLocks noRot="1" noChangeAspect="1" noMove="1" noResize="1" noEditPoints="1" noAdjustHandles="1" noChangeArrowheads="1" noChangeShapeType="1" noTextEdit="1"/>
              </p:cNvSpPr>
              <p:nvPr/>
            </p:nvSpPr>
            <p:spPr>
              <a:xfrm>
                <a:off x="6095999" y="2354481"/>
                <a:ext cx="6096000" cy="363241"/>
              </a:xfrm>
              <a:prstGeom prst="rect">
                <a:avLst/>
              </a:prstGeom>
              <a:blipFill>
                <a:blip r:embed="rId6"/>
                <a:stretch>
                  <a:fillRect b="-8333"/>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65CD8594-6D3B-4BC1-BD6D-5B5B91EA258C}"/>
              </a:ext>
            </a:extLst>
          </p:cNvPr>
          <p:cNvSpPr/>
          <p:nvPr/>
        </p:nvSpPr>
        <p:spPr>
          <a:xfrm>
            <a:off x="6095999" y="1055728"/>
            <a:ext cx="4424609" cy="307777"/>
          </a:xfrm>
          <a:prstGeom prst="rect">
            <a:avLst/>
          </a:prstGeom>
        </p:spPr>
        <p:txBody>
          <a:bodyPr wrap="none">
            <a:spAutoFit/>
          </a:bodyPr>
          <a:lstStyle/>
          <a:p>
            <a:pPr lvl="1"/>
            <a:r>
              <a:rPr lang="zh-TW" altLang="en-US"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一維離散原始時間序列：</a:t>
            </a:r>
            <a:r>
              <a:rPr lang="en-US" altLang="zh-TW"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u = { u(</a:t>
            </a:r>
            <a:r>
              <a:rPr lang="en-US" altLang="zh-TW" sz="1400" kern="100" dirty="0" err="1">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 1&lt;= </a:t>
            </a:r>
            <a:r>
              <a:rPr lang="en-US" altLang="zh-TW" sz="1400" kern="100" dirty="0" err="1">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 &lt;= L }</a:t>
            </a:r>
          </a:p>
        </p:txBody>
      </p:sp>
      <p:pic>
        <p:nvPicPr>
          <p:cNvPr id="12" name="圖片 11">
            <a:extLst>
              <a:ext uri="{FF2B5EF4-FFF2-40B4-BE49-F238E27FC236}">
                <a16:creationId xmlns:a16="http://schemas.microsoft.com/office/drawing/2014/main" id="{A92C5991-F2C7-4ED5-B235-1BC83977A84B}"/>
              </a:ext>
            </a:extLst>
          </p:cNvPr>
          <p:cNvPicPr>
            <a:picLocks noChangeAspect="1"/>
          </p:cNvPicPr>
          <p:nvPr/>
        </p:nvPicPr>
        <p:blipFill rotWithShape="1">
          <a:blip r:embed="rId3"/>
          <a:srcRect t="45478" b="-1095"/>
          <a:stretch/>
        </p:blipFill>
        <p:spPr>
          <a:xfrm>
            <a:off x="6265645" y="2834534"/>
            <a:ext cx="5449101" cy="1425494"/>
          </a:xfrm>
          <a:prstGeom prst="rect">
            <a:avLst/>
          </a:prstGeom>
        </p:spPr>
      </p:pic>
      <p:sp>
        <p:nvSpPr>
          <p:cNvPr id="13" name="矩形 12">
            <a:extLst>
              <a:ext uri="{FF2B5EF4-FFF2-40B4-BE49-F238E27FC236}">
                <a16:creationId xmlns:a16="http://schemas.microsoft.com/office/drawing/2014/main" id="{D9D2B818-3A98-4FB6-9E66-CF1B75BB54CA}"/>
              </a:ext>
            </a:extLst>
          </p:cNvPr>
          <p:cNvSpPr/>
          <p:nvPr/>
        </p:nvSpPr>
        <p:spPr>
          <a:xfrm>
            <a:off x="5501702" y="4549371"/>
            <a:ext cx="4424609" cy="369332"/>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模板向量匹配對相除後取負自然對數</a:t>
            </a:r>
            <a:r>
              <a:rPr lang="zh-TW" altLang="en-US"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26148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err="1"/>
              <a:t>RCMSE</a:t>
            </a:r>
            <a:r>
              <a:rPr lang="en-US" altLang="zh-TW" dirty="0"/>
              <a:t>, </a:t>
            </a:r>
            <a:r>
              <a:rPr lang="en-US" altLang="zh-TW" dirty="0" err="1"/>
              <a:t>RCMDE</a:t>
            </a:r>
            <a:r>
              <a:rPr lang="en-US" altLang="zh-TW" dirty="0"/>
              <a:t>, </a:t>
            </a:r>
            <a:r>
              <a:rPr lang="en-US" altLang="zh-TW" dirty="0" err="1"/>
              <a:t>RCMPE</a:t>
            </a:r>
            <a:endParaRPr lang="zh-TW" altLang="en-US" dirty="0"/>
          </a:p>
        </p:txBody>
      </p:sp>
    </p:spTree>
    <p:extLst>
      <p:ext uri="{BB962C8B-B14F-4D97-AF65-F5344CB8AC3E}">
        <p14:creationId xmlns:p14="http://schemas.microsoft.com/office/powerpoint/2010/main" val="2419340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a:xfrm>
                <a:off x="838200" y="613191"/>
                <a:ext cx="10515600" cy="5631620"/>
              </a:xfrm>
            </p:spPr>
            <p:txBody>
              <a:bodyPr>
                <a:normAutofit/>
              </a:bodyPr>
              <a:lstStyle/>
              <a:p>
                <a:r>
                  <a:rPr lang="en-US" altLang="zh-TW" sz="1600" b="1" dirty="0">
                    <a:solidFill>
                      <a:srgbClr val="0070C0"/>
                    </a:solidFill>
                  </a:rPr>
                  <a:t>2.1 Refined Composite </a:t>
                </a:r>
                <a:r>
                  <a:rPr lang="en-US" altLang="zh-TW" sz="1600" b="1" dirty="0" err="1">
                    <a:solidFill>
                      <a:srgbClr val="0070C0"/>
                    </a:solidFill>
                  </a:rPr>
                  <a:t>MultiScale</a:t>
                </a:r>
                <a:r>
                  <a:rPr lang="en-US" altLang="zh-TW" sz="1600" b="1" dirty="0">
                    <a:solidFill>
                      <a:srgbClr val="0070C0"/>
                    </a:solidFill>
                  </a:rPr>
                  <a:t> Entropy (</a:t>
                </a:r>
                <a:r>
                  <a:rPr lang="en-US" altLang="zh-TW" sz="1600" b="1" dirty="0" err="1">
                    <a:solidFill>
                      <a:srgbClr val="0070C0"/>
                    </a:solidFill>
                  </a:rPr>
                  <a:t>RCMSE</a:t>
                </a:r>
                <a:r>
                  <a:rPr lang="en-US" altLang="zh-TW" sz="1600" b="1" dirty="0">
                    <a:solidFill>
                      <a:srgbClr val="0070C0"/>
                    </a:solidFill>
                  </a:rPr>
                  <a:t>) </a:t>
                </a:r>
              </a:p>
              <a:p>
                <a:pPr marL="0" indent="0">
                  <a:buNone/>
                </a:pPr>
                <a:r>
                  <a:rPr lang="en-US" altLang="zh-TW" sz="1600" b="1" dirty="0"/>
                  <a:t>           </a:t>
                </a:r>
                <a:r>
                  <a:rPr lang="en-US" altLang="zh-TW" sz="1600" b="1" dirty="0" err="1"/>
                  <a:t>MSE</a:t>
                </a:r>
                <a:r>
                  <a:rPr lang="zh-TW" altLang="en-US" sz="1600" b="1" dirty="0"/>
                  <a:t>之變種：精細綜合多尺度熵 </a:t>
                </a:r>
                <a:endParaRPr lang="en-US" altLang="zh-TW" sz="1600" b="1" dirty="0"/>
              </a:p>
              <a:p>
                <a:pPr marL="0" indent="0">
                  <a:buNone/>
                </a:pPr>
                <a:r>
                  <a:rPr lang="zh-TW" altLang="en-US" sz="1600" dirty="0"/>
                  <a:t>           改進粗粒化過程：對尺度</a:t>
                </a:r>
                <a:r>
                  <a:rPr lang="en-US" altLang="zh-TW" sz="1600" dirty="0"/>
                  <a:t>τ</a:t>
                </a:r>
                <a:r>
                  <a:rPr lang="zh-TW" altLang="en-US" sz="1600" dirty="0"/>
                  <a:t>存在</a:t>
                </a:r>
                <a:r>
                  <a:rPr lang="en-US" altLang="zh-TW" sz="1600" dirty="0"/>
                  <a:t>τ</a:t>
                </a:r>
                <a:r>
                  <a:rPr lang="zh-TW" altLang="en-US" sz="1600" dirty="0"/>
                  <a:t>個不同粗粒化時間序列：</a:t>
                </a:r>
                <a:r>
                  <a:rPr lang="en-US" altLang="zh-TW" sz="1600" dirty="0"/>
                  <a:t>k</a:t>
                </a:r>
                <a:r>
                  <a:rPr lang="en-US" altLang="zh-TW" sz="1600" baseline="30000" dirty="0"/>
                  <a:t>th </a:t>
                </a:r>
                <a:r>
                  <a:rPr lang="zh-TW" altLang="en-US" sz="1600" dirty="0"/>
                  <a:t>粗粒化時間序列 </a:t>
                </a:r>
                <a14:m>
                  <m:oMath xmlns:m="http://schemas.openxmlformats.org/officeDocument/2006/math">
                    <m:sSubSup>
                      <m:sSubSupPr>
                        <m:ctrlPr>
                          <a:rPr lang="en-US" altLang="zh-TW" sz="1600" i="1">
                            <a:latin typeface="Cambria Math" panose="02040503050406030204" pitchFamily="18" charset="0"/>
                          </a:rPr>
                        </m:ctrlPr>
                      </m:sSubSupPr>
                      <m:e>
                        <m:r>
                          <a:rPr lang="en-US" altLang="zh-TW" sz="1600" b="0" i="1">
                            <a:latin typeface="Cambria Math" panose="02040503050406030204" pitchFamily="18" charset="0"/>
                          </a:rPr>
                          <m:t>𝑥</m:t>
                        </m:r>
                      </m:e>
                      <m:sub>
                        <m:r>
                          <a:rPr lang="en-US" altLang="zh-TW" sz="1600" b="0" i="1">
                            <a:latin typeface="Cambria Math" panose="02040503050406030204" pitchFamily="18" charset="0"/>
                          </a:rPr>
                          <m:t>𝑘</m:t>
                        </m:r>
                      </m:sub>
                      <m:sup>
                        <m:r>
                          <a:rPr lang="en-US" altLang="zh-TW" sz="1600" b="0" i="1">
                            <a:latin typeface="Cambria Math" panose="02040503050406030204" pitchFamily="18" charset="0"/>
                          </a:rPr>
                          <m:t>(</m:t>
                        </m:r>
                        <m:r>
                          <m:rPr>
                            <m:nor/>
                          </m:rPr>
                          <a:rPr lang="en-US" altLang="zh-TW" sz="1600" dirty="0"/>
                          <m:t>τ</m:t>
                        </m:r>
                        <m:r>
                          <a:rPr lang="en-US" altLang="zh-TW" sz="1600" b="0" i="1" dirty="0">
                            <a:latin typeface="Cambria Math" panose="02040503050406030204" pitchFamily="18" charset="0"/>
                          </a:rPr>
                          <m:t>)</m:t>
                        </m:r>
                      </m:sup>
                    </m:sSubSup>
                    <m:r>
                      <a:rPr lang="zh-TW" altLang="en-US" sz="1600" b="0" i="1">
                        <a:latin typeface="Cambria Math" panose="02040503050406030204" pitchFamily="18" charset="0"/>
                      </a:rPr>
                      <m:t> </m:t>
                    </m:r>
                  </m:oMath>
                </a14:m>
                <a:r>
                  <a:rPr lang="en-US" altLang="zh-TW" sz="1600" dirty="0"/>
                  <a:t>=</a:t>
                </a:r>
                <a:r>
                  <a:rPr lang="zh-TW" altLang="en-US" sz="1600" dirty="0"/>
                  <a:t> </a:t>
                </a:r>
                <a:r>
                  <a:rPr lang="en-US" altLang="zh-TW" sz="1600" dirty="0"/>
                  <a:t>{</a:t>
                </a:r>
                <a14:m>
                  <m:oMath xmlns:m="http://schemas.openxmlformats.org/officeDocument/2006/math">
                    <m:sSubSup>
                      <m:sSubSupPr>
                        <m:ctrlPr>
                          <a:rPr lang="en-US" altLang="zh-TW" sz="1600" i="1">
                            <a:latin typeface="Cambria Math" panose="02040503050406030204" pitchFamily="18" charset="0"/>
                          </a:rPr>
                        </m:ctrlPr>
                      </m:sSubSupPr>
                      <m:e>
                        <m:r>
                          <a:rPr lang="zh-TW" altLang="en-US" sz="1600" b="0" i="1">
                            <a:latin typeface="Cambria Math" panose="02040503050406030204" pitchFamily="18" charset="0"/>
                          </a:rPr>
                          <m:t> </m:t>
                        </m:r>
                        <m:r>
                          <a:rPr lang="en-US" altLang="zh-TW" sz="1600" b="0" i="1">
                            <a:latin typeface="Cambria Math" panose="02040503050406030204" pitchFamily="18" charset="0"/>
                          </a:rPr>
                          <m:t>𝑥</m:t>
                        </m:r>
                      </m:e>
                      <m:sub>
                        <m:r>
                          <a:rPr lang="en-US" altLang="zh-TW" sz="1600" b="0" i="1">
                            <a:latin typeface="Cambria Math" panose="02040503050406030204" pitchFamily="18" charset="0"/>
                          </a:rPr>
                          <m:t>𝑘</m:t>
                        </m:r>
                        <m:r>
                          <a:rPr lang="en-US" altLang="zh-TW" sz="1600" b="0" i="1">
                            <a:latin typeface="Cambria Math" panose="02040503050406030204" pitchFamily="18" charset="0"/>
                          </a:rPr>
                          <m:t>, 1</m:t>
                        </m:r>
                      </m:sub>
                      <m:sup>
                        <m:r>
                          <a:rPr lang="en-US" altLang="zh-TW" sz="1600" b="0" i="1">
                            <a:latin typeface="Cambria Math" panose="02040503050406030204" pitchFamily="18" charset="0"/>
                          </a:rPr>
                          <m:t>(</m:t>
                        </m:r>
                        <m:r>
                          <m:rPr>
                            <m:nor/>
                          </m:rPr>
                          <a:rPr lang="en-US" altLang="zh-TW" sz="1600" dirty="0"/>
                          <m:t>τ</m:t>
                        </m:r>
                        <m:r>
                          <a:rPr lang="en-US" altLang="zh-TW" sz="1600" b="0" i="1" dirty="0">
                            <a:latin typeface="Cambria Math" panose="02040503050406030204" pitchFamily="18" charset="0"/>
                          </a:rPr>
                          <m:t>)</m:t>
                        </m:r>
                      </m:sup>
                    </m:sSubSup>
                    <m:r>
                      <a:rPr lang="en-US" altLang="zh-TW" sz="1600" b="0" i="1" dirty="0">
                        <a:latin typeface="Cambria Math" panose="02040503050406030204" pitchFamily="18" charset="0"/>
                      </a:rPr>
                      <m:t>,</m:t>
                    </m:r>
                  </m:oMath>
                </a14:m>
                <a:r>
                  <a:rPr lang="zh-TW" altLang="en-US" sz="1600" dirty="0"/>
                  <a:t> </a:t>
                </a:r>
                <a14:m>
                  <m:oMath xmlns:m="http://schemas.openxmlformats.org/officeDocument/2006/math">
                    <m:sSubSup>
                      <m:sSubSupPr>
                        <m:ctrlPr>
                          <a:rPr lang="en-US" altLang="zh-TW" sz="1600" i="1">
                            <a:latin typeface="Cambria Math" panose="02040503050406030204" pitchFamily="18" charset="0"/>
                          </a:rPr>
                        </m:ctrlPr>
                      </m:sSubSupPr>
                      <m:e>
                        <m:r>
                          <a:rPr lang="zh-TW" altLang="en-US" sz="1600" b="0" i="1">
                            <a:latin typeface="Cambria Math" panose="02040503050406030204" pitchFamily="18" charset="0"/>
                          </a:rPr>
                          <m:t> </m:t>
                        </m:r>
                        <m:r>
                          <a:rPr lang="en-US" altLang="zh-TW" sz="1600" b="0" i="1">
                            <a:latin typeface="Cambria Math" panose="02040503050406030204" pitchFamily="18" charset="0"/>
                          </a:rPr>
                          <m:t>𝑥</m:t>
                        </m:r>
                      </m:e>
                      <m:sub>
                        <m:r>
                          <a:rPr lang="en-US" altLang="zh-TW" sz="1600" b="0" i="1">
                            <a:latin typeface="Cambria Math" panose="02040503050406030204" pitchFamily="18" charset="0"/>
                          </a:rPr>
                          <m:t>𝑘</m:t>
                        </m:r>
                        <m:r>
                          <a:rPr lang="en-US" altLang="zh-TW" sz="1600" b="0" i="1">
                            <a:latin typeface="Cambria Math" panose="02040503050406030204" pitchFamily="18" charset="0"/>
                          </a:rPr>
                          <m:t>, 2</m:t>
                        </m:r>
                      </m:sub>
                      <m:sup>
                        <m:r>
                          <a:rPr lang="en-US" altLang="zh-TW" sz="1600" b="0" i="1">
                            <a:latin typeface="Cambria Math" panose="02040503050406030204" pitchFamily="18" charset="0"/>
                          </a:rPr>
                          <m:t>(</m:t>
                        </m:r>
                        <m:r>
                          <m:rPr>
                            <m:nor/>
                          </m:rPr>
                          <a:rPr lang="en-US" altLang="zh-TW" sz="1600" dirty="0"/>
                          <m:t>τ</m:t>
                        </m:r>
                        <m:r>
                          <a:rPr lang="en-US" altLang="zh-TW" sz="1600" b="0" i="1" dirty="0">
                            <a:latin typeface="Cambria Math" panose="02040503050406030204" pitchFamily="18" charset="0"/>
                          </a:rPr>
                          <m:t>)</m:t>
                        </m:r>
                      </m:sup>
                    </m:sSubSup>
                  </m:oMath>
                </a14:m>
                <a:r>
                  <a:rPr lang="en-US" altLang="zh-TW" sz="1600" dirty="0"/>
                  <a:t>,</a:t>
                </a:r>
                <a:r>
                  <a:rPr lang="zh-TW" altLang="en-US" sz="1600" dirty="0"/>
                  <a:t> </a:t>
                </a:r>
                <a:r>
                  <a:rPr lang="en-US" altLang="zh-TW" sz="1600" dirty="0"/>
                  <a:t>…}</a:t>
                </a:r>
                <a:endParaRPr lang="zh-TW" altLang="en-US" sz="1600" dirty="0"/>
              </a:p>
              <a:p>
                <a:pPr marL="0" indent="0">
                  <a:buNone/>
                </a:pPr>
                <a:endParaRPr lang="en-US" altLang="zh-TW" sz="1600" b="1" kern="100" dirty="0"/>
              </a:p>
              <a:p>
                <a:pPr marL="0" indent="0">
                  <a:buNone/>
                </a:pPr>
                <a:endParaRPr lang="en-US" altLang="zh-TW" sz="1600" b="1" kern="100" dirty="0"/>
              </a:p>
              <a:p>
                <a:pPr marL="0" indent="0">
                  <a:buNone/>
                </a:pPr>
                <a:endParaRPr lang="en-US" altLang="zh-TW" sz="1600" b="1" kern="100" dirty="0"/>
              </a:p>
              <a:p>
                <a:r>
                  <a:rPr lang="en-US" altLang="zh-TW" sz="1600" b="1" dirty="0">
                    <a:solidFill>
                      <a:srgbClr val="0070C0"/>
                    </a:solidFill>
                  </a:rPr>
                  <a:t>2.2 Refined Composite Multiscale Dispersion Entropy (</a:t>
                </a:r>
                <a:r>
                  <a:rPr lang="en-US" altLang="zh-TW" sz="1600" b="1" dirty="0" err="1">
                    <a:solidFill>
                      <a:srgbClr val="0070C0"/>
                    </a:solidFill>
                  </a:rPr>
                  <a:t>RCMDE</a:t>
                </a:r>
                <a:r>
                  <a:rPr lang="en-US" altLang="zh-TW" sz="1600" b="1" dirty="0">
                    <a:solidFill>
                      <a:srgbClr val="0070C0"/>
                    </a:solidFill>
                  </a:rPr>
                  <a:t>)</a:t>
                </a:r>
              </a:p>
              <a:p>
                <a:pPr marL="0" indent="0">
                  <a:buNone/>
                </a:pPr>
                <a:r>
                  <a:rPr lang="en-US" altLang="zh-TW" sz="1600" b="1" kern="100" dirty="0"/>
                  <a:t>           </a:t>
                </a:r>
                <a:r>
                  <a:rPr lang="zh-TW" altLang="zh-TW" sz="1600" b="1" kern="100" dirty="0"/>
                  <a:t>精細綜合多尺度離散熵</a:t>
                </a:r>
                <a:endParaRPr lang="en-US" altLang="zh-TW" sz="1600" b="1" kern="100" dirty="0"/>
              </a:p>
              <a:p>
                <a:pPr marL="0" indent="0">
                  <a:buNone/>
                </a:pPr>
                <a:r>
                  <a:rPr lang="en-US" altLang="zh-TW" sz="1600" b="1" kern="100" dirty="0"/>
                  <a:t>           </a:t>
                </a:r>
                <a:r>
                  <a:rPr lang="en-US" altLang="zh-TW" sz="1600" dirty="0" err="1"/>
                  <a:t>DisEn</a:t>
                </a:r>
                <a:r>
                  <a:rPr lang="zh-TW" altLang="en-US" sz="1600" dirty="0"/>
                  <a:t>將粗粒化的時間序列 </a:t>
                </a:r>
                <a:r>
                  <a:rPr lang="en-US" altLang="zh-TW" sz="1600" dirty="0"/>
                  <a:t>x(</a:t>
                </a:r>
                <a:r>
                  <a:rPr lang="en-US" altLang="zh-TW" sz="1600" dirty="0" err="1"/>
                  <a:t>s,k</a:t>
                </a:r>
                <a:r>
                  <a:rPr lang="en-US" altLang="zh-TW" sz="1600" dirty="0"/>
                  <a:t>)</a:t>
                </a:r>
                <a:r>
                  <a:rPr lang="zh-TW" altLang="en-US" sz="1600" dirty="0"/>
                  <a:t> 映射為 </a:t>
                </a:r>
                <a:r>
                  <a:rPr lang="en-US" altLang="zh-TW" sz="1600" dirty="0"/>
                  <a:t>y = [y1, y2, ..., </a:t>
                </a:r>
                <a:r>
                  <a:rPr lang="en-US" altLang="zh-TW" sz="1600" dirty="0" err="1"/>
                  <a:t>yN</a:t>
                </a:r>
                <a:r>
                  <a:rPr lang="en-US" altLang="zh-TW" sz="1600" dirty="0"/>
                  <a:t>]</a:t>
                </a:r>
                <a:r>
                  <a:rPr lang="zh-TW" altLang="en-US" sz="1600" dirty="0"/>
                  <a:t>，</a:t>
                </a:r>
                <a:r>
                  <a:rPr lang="en-US" altLang="zh-TW" sz="1600" dirty="0"/>
                  <a:t>N</a:t>
                </a:r>
                <a:r>
                  <a:rPr lang="zh-TW" altLang="en-US" sz="1600" dirty="0"/>
                  <a:t>是粗粒化時間序列的長度。</a:t>
                </a:r>
                <a:endParaRPr lang="en-US" altLang="zh-TW" sz="1600" dirty="0"/>
              </a:p>
              <a:p>
                <a:endParaRPr lang="en-US" altLang="zh-TW" sz="1600" dirty="0"/>
              </a:p>
              <a:p>
                <a:pPr marL="0" indent="0">
                  <a:buNone/>
                </a:pPr>
                <a:endParaRPr lang="en-US" altLang="zh-TW" sz="1600" dirty="0"/>
              </a:p>
              <a:p>
                <a:pPr marL="0" indent="0">
                  <a:buNone/>
                </a:pPr>
                <a:endParaRPr lang="en-US" altLang="zh-TW" sz="1600" b="1" kern="100" dirty="0"/>
              </a:p>
              <a:p>
                <a:r>
                  <a:rPr lang="en-US" altLang="zh-TW" sz="1600" b="1" kern="100" dirty="0">
                    <a:solidFill>
                      <a:srgbClr val="0070C0"/>
                    </a:solidFill>
                  </a:rPr>
                  <a:t>2.3 Refined Composite Multiscale Permutation Entropy (</a:t>
                </a:r>
                <a:r>
                  <a:rPr lang="en-US" altLang="zh-TW" sz="1600" b="1" kern="100" dirty="0" err="1">
                    <a:solidFill>
                      <a:srgbClr val="0070C0"/>
                    </a:solidFill>
                  </a:rPr>
                  <a:t>RCMPE</a:t>
                </a:r>
                <a:r>
                  <a:rPr lang="en-US" altLang="zh-TW" sz="1600" b="1" kern="100" dirty="0">
                    <a:solidFill>
                      <a:srgbClr val="0070C0"/>
                    </a:solidFill>
                  </a:rPr>
                  <a:t>)</a:t>
                </a:r>
              </a:p>
              <a:p>
                <a:pPr marL="0" indent="0">
                  <a:buNone/>
                </a:pPr>
                <a:r>
                  <a:rPr lang="zh-TW" altLang="en-US" sz="1600" b="1" kern="100" dirty="0"/>
                  <a:t>           精細綜合多尺度排列熵</a:t>
                </a:r>
                <a:endParaRPr lang="zh-TW" altLang="zh-TW" sz="1600" b="1" kern="100" dirty="0"/>
              </a:p>
              <a:p>
                <a:endParaRPr lang="zh-TW" altLang="en-US" sz="1600" dirty="0"/>
              </a:p>
            </p:txBody>
          </p:sp>
        </mc:Choice>
        <mc:Fallback xmlns="">
          <p:sp>
            <p:nvSpPr>
              <p:cNvPr id="3" name="內容版面配置區 2">
                <a:extLst>
                  <a:ext uri="{FF2B5EF4-FFF2-40B4-BE49-F238E27FC236}">
                    <a16:creationId xmlns:a16="http://schemas.microsoft.com/office/drawing/2014/main" id="{7D1C08CE-DC7D-4D98-A1DC-CFD0EBF12101}"/>
                  </a:ext>
                </a:extLst>
              </p:cNvPr>
              <p:cNvSpPr>
                <a:spLocks noGrp="1" noRot="1" noChangeAspect="1" noMove="1" noResize="1" noEditPoints="1" noAdjustHandles="1" noChangeArrowheads="1" noChangeShapeType="1" noTextEdit="1"/>
              </p:cNvSpPr>
              <p:nvPr>
                <p:ph idx="1"/>
              </p:nvPr>
            </p:nvSpPr>
            <p:spPr>
              <a:xfrm>
                <a:off x="838200" y="613191"/>
                <a:ext cx="10515600" cy="5631620"/>
              </a:xfrm>
              <a:blipFill>
                <a:blip r:embed="rId3"/>
                <a:stretch>
                  <a:fillRect l="-232" t="-43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A9592EB1-C044-4FB0-AFD8-F614FA702F08}"/>
              </a:ext>
            </a:extLst>
          </p:cNvPr>
          <p:cNvPicPr>
            <a:picLocks noChangeAspect="1"/>
          </p:cNvPicPr>
          <p:nvPr/>
        </p:nvPicPr>
        <p:blipFill>
          <a:blip r:embed="rId4"/>
          <a:stretch>
            <a:fillRect/>
          </a:stretch>
        </p:blipFill>
        <p:spPr>
          <a:xfrm>
            <a:off x="3593236" y="4086456"/>
            <a:ext cx="2758959" cy="578068"/>
          </a:xfrm>
          <a:prstGeom prst="rect">
            <a:avLst/>
          </a:prstGeom>
        </p:spPr>
      </p:pic>
      <p:pic>
        <p:nvPicPr>
          <p:cNvPr id="6" name="圖片 5">
            <a:extLst>
              <a:ext uri="{FF2B5EF4-FFF2-40B4-BE49-F238E27FC236}">
                <a16:creationId xmlns:a16="http://schemas.microsoft.com/office/drawing/2014/main" id="{71A31D93-5B2E-479C-A1D4-EAE33A4FD409}"/>
              </a:ext>
            </a:extLst>
          </p:cNvPr>
          <p:cNvPicPr>
            <a:picLocks noChangeAspect="1"/>
          </p:cNvPicPr>
          <p:nvPr/>
        </p:nvPicPr>
        <p:blipFill>
          <a:blip r:embed="rId5"/>
          <a:stretch>
            <a:fillRect/>
          </a:stretch>
        </p:blipFill>
        <p:spPr>
          <a:xfrm>
            <a:off x="6659349" y="4129806"/>
            <a:ext cx="2409236" cy="534718"/>
          </a:xfrm>
          <a:prstGeom prst="rect">
            <a:avLst/>
          </a:prstGeom>
        </p:spPr>
      </p:pic>
      <p:sp>
        <p:nvSpPr>
          <p:cNvPr id="8" name="內容版面配置區 2">
            <a:extLst>
              <a:ext uri="{FF2B5EF4-FFF2-40B4-BE49-F238E27FC236}">
                <a16:creationId xmlns:a16="http://schemas.microsoft.com/office/drawing/2014/main" id="{8D1778D4-EB4D-4560-9F23-B148128F9C4E}"/>
              </a:ext>
            </a:extLst>
          </p:cNvPr>
          <p:cNvSpPr txBox="1">
            <a:spLocks/>
          </p:cNvSpPr>
          <p:nvPr/>
        </p:nvSpPr>
        <p:spPr>
          <a:xfrm>
            <a:off x="838200" y="4056855"/>
            <a:ext cx="10515600" cy="48720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pic>
        <p:nvPicPr>
          <p:cNvPr id="9" name="圖片 8">
            <a:extLst>
              <a:ext uri="{FF2B5EF4-FFF2-40B4-BE49-F238E27FC236}">
                <a16:creationId xmlns:a16="http://schemas.microsoft.com/office/drawing/2014/main" id="{8ED1EDB2-750C-4517-AF6F-3DEBFD8831B9}"/>
              </a:ext>
            </a:extLst>
          </p:cNvPr>
          <p:cNvPicPr>
            <a:picLocks noChangeAspect="1"/>
          </p:cNvPicPr>
          <p:nvPr/>
        </p:nvPicPr>
        <p:blipFill>
          <a:blip r:embed="rId6"/>
          <a:stretch>
            <a:fillRect/>
          </a:stretch>
        </p:blipFill>
        <p:spPr>
          <a:xfrm>
            <a:off x="1469038" y="5850261"/>
            <a:ext cx="2531043" cy="524075"/>
          </a:xfrm>
          <a:prstGeom prst="rect">
            <a:avLst/>
          </a:prstGeom>
        </p:spPr>
      </p:pic>
      <p:pic>
        <p:nvPicPr>
          <p:cNvPr id="10" name="圖片 9">
            <a:extLst>
              <a:ext uri="{FF2B5EF4-FFF2-40B4-BE49-F238E27FC236}">
                <a16:creationId xmlns:a16="http://schemas.microsoft.com/office/drawing/2014/main" id="{387D2A24-5499-44F7-8448-E4BB13D09594}"/>
              </a:ext>
            </a:extLst>
          </p:cNvPr>
          <p:cNvPicPr>
            <a:picLocks noChangeAspect="1"/>
          </p:cNvPicPr>
          <p:nvPr/>
        </p:nvPicPr>
        <p:blipFill>
          <a:blip r:embed="rId7"/>
          <a:stretch>
            <a:fillRect/>
          </a:stretch>
        </p:blipFill>
        <p:spPr>
          <a:xfrm>
            <a:off x="1469038" y="4107602"/>
            <a:ext cx="1817044" cy="503841"/>
          </a:xfrm>
          <a:prstGeom prst="rect">
            <a:avLst/>
          </a:prstGeom>
        </p:spPr>
      </p:pic>
      <p:pic>
        <p:nvPicPr>
          <p:cNvPr id="12" name="圖片 11">
            <a:extLst>
              <a:ext uri="{FF2B5EF4-FFF2-40B4-BE49-F238E27FC236}">
                <a16:creationId xmlns:a16="http://schemas.microsoft.com/office/drawing/2014/main" id="{D3E9A024-44A7-4B73-B8FB-1E82AF2A8007}"/>
              </a:ext>
            </a:extLst>
          </p:cNvPr>
          <p:cNvPicPr>
            <a:picLocks noChangeAspect="1"/>
          </p:cNvPicPr>
          <p:nvPr/>
        </p:nvPicPr>
        <p:blipFill>
          <a:blip r:embed="rId8"/>
          <a:stretch>
            <a:fillRect/>
          </a:stretch>
        </p:blipFill>
        <p:spPr>
          <a:xfrm>
            <a:off x="1469038" y="1869080"/>
            <a:ext cx="2871355" cy="537517"/>
          </a:xfrm>
          <a:prstGeom prst="rect">
            <a:avLst/>
          </a:prstGeom>
        </p:spPr>
      </p:pic>
      <p:pic>
        <p:nvPicPr>
          <p:cNvPr id="13" name="圖片 12">
            <a:extLst>
              <a:ext uri="{FF2B5EF4-FFF2-40B4-BE49-F238E27FC236}">
                <a16:creationId xmlns:a16="http://schemas.microsoft.com/office/drawing/2014/main" id="{17BFABEB-3D66-4A48-9087-3ACD261FEB61}"/>
              </a:ext>
            </a:extLst>
          </p:cNvPr>
          <p:cNvPicPr>
            <a:picLocks noChangeAspect="1"/>
          </p:cNvPicPr>
          <p:nvPr/>
        </p:nvPicPr>
        <p:blipFill>
          <a:blip r:embed="rId9"/>
          <a:stretch>
            <a:fillRect/>
          </a:stretch>
        </p:blipFill>
        <p:spPr>
          <a:xfrm>
            <a:off x="4526701" y="1808899"/>
            <a:ext cx="2701200" cy="695985"/>
          </a:xfrm>
          <a:prstGeom prst="rect">
            <a:avLst/>
          </a:prstGeom>
        </p:spPr>
      </p:pic>
      <p:pic>
        <p:nvPicPr>
          <p:cNvPr id="14" name="圖片 13">
            <a:extLst>
              <a:ext uri="{FF2B5EF4-FFF2-40B4-BE49-F238E27FC236}">
                <a16:creationId xmlns:a16="http://schemas.microsoft.com/office/drawing/2014/main" id="{CCB4C5E3-9896-44C6-8632-43A71B935378}"/>
              </a:ext>
            </a:extLst>
          </p:cNvPr>
          <p:cNvPicPr>
            <a:picLocks noChangeAspect="1"/>
          </p:cNvPicPr>
          <p:nvPr/>
        </p:nvPicPr>
        <p:blipFill>
          <a:blip r:embed="rId10"/>
          <a:stretch>
            <a:fillRect/>
          </a:stretch>
        </p:blipFill>
        <p:spPr>
          <a:xfrm>
            <a:off x="7414209" y="1973368"/>
            <a:ext cx="3308752" cy="328940"/>
          </a:xfrm>
          <a:prstGeom prst="rect">
            <a:avLst/>
          </a:prstGeom>
        </p:spPr>
      </p:pic>
    </p:spTree>
    <p:extLst>
      <p:ext uri="{BB962C8B-B14F-4D97-AF65-F5344CB8AC3E}">
        <p14:creationId xmlns:p14="http://schemas.microsoft.com/office/powerpoint/2010/main" val="366992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a:t>MIE</a:t>
            </a:r>
            <a:endParaRPr lang="zh-TW" altLang="en-US" dirty="0"/>
          </a:p>
        </p:txBody>
      </p:sp>
    </p:spTree>
    <p:extLst>
      <p:ext uri="{BB962C8B-B14F-4D97-AF65-F5344CB8AC3E}">
        <p14:creationId xmlns:p14="http://schemas.microsoft.com/office/powerpoint/2010/main" val="191203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p:txBody>
          <a:bodyPr>
            <a:normAutofit fontScale="90000"/>
          </a:bodyPr>
          <a:lstStyle/>
          <a:p>
            <a:r>
              <a:rPr lang="en-US" altLang="zh-TW" dirty="0"/>
              <a:t>	</a:t>
            </a:r>
            <a:r>
              <a:rPr lang="en-US" altLang="zh-TW" sz="3100" dirty="0"/>
              <a:t>2.4</a:t>
            </a:r>
            <a:r>
              <a:rPr lang="en-US" altLang="zh-TW" dirty="0"/>
              <a:t> the proposed MIE</a:t>
            </a:r>
            <a:r>
              <a:rPr lang="zh-TW" altLang="en-US" dirty="0">
                <a:sym typeface="Wingdings" panose="05000000000000000000" pitchFamily="2" charset="2"/>
              </a:rPr>
              <a:t>：</a:t>
            </a:r>
            <a:r>
              <a:rPr lang="en-US" altLang="zh-TW" sz="2700" dirty="0" err="1">
                <a:latin typeface="微軟正黑體" panose="020B0604030504040204" pitchFamily="34" charset="-120"/>
                <a:ea typeface="微軟正黑體" panose="020B0604030504040204" pitchFamily="34" charset="-120"/>
                <a:sym typeface="Wingdings" panose="05000000000000000000" pitchFamily="2" charset="2"/>
              </a:rPr>
              <a:t>i</a:t>
            </a:r>
            <a:r>
              <a:rPr lang="en-US" altLang="zh-TW" sz="2700" dirty="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700" dirty="0">
                <a:latin typeface="微軟正黑體" panose="020B0604030504040204" pitchFamily="34" charset="-120"/>
                <a:ea typeface="微軟正黑體" panose="020B0604030504040204" pitchFamily="34" charset="-120"/>
                <a:sym typeface="Wingdings" panose="05000000000000000000" pitchFamily="2" charset="2"/>
              </a:rPr>
              <a:t>粗粒化（多尺度）</a:t>
            </a:r>
            <a:r>
              <a:rPr lang="en-US" altLang="zh-TW" sz="2700"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 </a:t>
            </a:r>
            <a:r>
              <a:rPr lang="en-US" altLang="zh-TW" sz="2700" dirty="0">
                <a:latin typeface="微軟正黑體" panose="020B0604030504040204" pitchFamily="34" charset="-120"/>
                <a:ea typeface="微軟正黑體" panose="020B0604030504040204" pitchFamily="34" charset="-120"/>
              </a:rPr>
              <a:t>ii.</a:t>
            </a:r>
            <a:r>
              <a:rPr lang="zh-TW" altLang="en-US" sz="2700" dirty="0">
                <a:latin typeface="微軟正黑體" panose="020B0604030504040204" pitchFamily="34" charset="-120"/>
                <a:ea typeface="微軟正黑體" panose="020B0604030504040204" pitchFamily="34" charset="-120"/>
              </a:rPr>
              <a:t> 計算</a:t>
            </a:r>
            <a:r>
              <a:rPr lang="en-US" altLang="zh-TW" sz="2700" dirty="0" err="1">
                <a:latin typeface="微軟正黑體" panose="020B0604030504040204" pitchFamily="34" charset="-120"/>
                <a:ea typeface="微軟正黑體" panose="020B0604030504040204" pitchFamily="34" charset="-120"/>
              </a:rPr>
              <a:t>IncrEn</a:t>
            </a:r>
            <a:r>
              <a:rPr lang="zh-TW" altLang="en-US" sz="2700" dirty="0">
                <a:latin typeface="微軟正黑體" panose="020B0604030504040204" pitchFamily="34" charset="-120"/>
                <a:ea typeface="微軟正黑體" panose="020B0604030504040204" pitchFamily="34" charset="-120"/>
              </a:rPr>
              <a:t>值（增量熵） </a:t>
            </a:r>
          </a:p>
        </p:txBody>
      </p:sp>
      <p:sp>
        <p:nvSpPr>
          <p:cNvPr id="7" name="矩形 6">
            <a:extLst>
              <a:ext uri="{FF2B5EF4-FFF2-40B4-BE49-F238E27FC236}">
                <a16:creationId xmlns:a16="http://schemas.microsoft.com/office/drawing/2014/main" id="{FF4DABDB-6366-4EC9-BC07-2F21D1A6E73C}"/>
              </a:ext>
            </a:extLst>
          </p:cNvPr>
          <p:cNvSpPr/>
          <p:nvPr/>
        </p:nvSpPr>
        <p:spPr>
          <a:xfrm>
            <a:off x="5921277" y="1474229"/>
            <a:ext cx="5908163" cy="307776"/>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一維離散原始時間序列：</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u = { u(</a:t>
            </a:r>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1&lt;= </a:t>
            </a:r>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i</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&lt;= L }</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4C2371C-A077-4352-89A8-611C907A683F}"/>
                  </a:ext>
                </a:extLst>
              </p:cNvPr>
              <p:cNvSpPr/>
              <p:nvPr/>
            </p:nvSpPr>
            <p:spPr>
              <a:xfrm>
                <a:off x="5921277" y="1775774"/>
                <a:ext cx="8139965" cy="452070"/>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依尺度取平均成</a:t>
                </a:r>
                <a:r>
                  <a:rPr lang="zh-TW" altLang="en-US"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連續的粗粒化時間序列：</a:t>
                </a:r>
                <a:r>
                  <a:rPr lang="en-US"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x</a:t>
                </a:r>
                <a:r>
                  <a:rPr lang="en-US" altLang="zh-TW" sz="1400" kern="100" baseline="30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r>
                  <a:rPr lang="el-GR" altLang="zh-TW" sz="1400" kern="100" baseline="300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τ)</a:t>
                </a:r>
                <a: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 { </a:t>
                </a:r>
                <a14:m>
                  <m:oMath xmlns:m="http://schemas.openxmlformats.org/officeDocument/2006/math">
                    <m:sSubSup>
                      <m:sSubSupPr>
                        <m:ctrlPr>
                          <a:rPr lang="el-GR" altLang="zh-TW" sz="1400" i="1" kern="100">
                            <a:solidFill>
                              <a:schemeClr val="tx1"/>
                            </a:solidFill>
                            <a:latin typeface="Cambria Math" panose="02040503050406030204" pitchFamily="18" charset="0"/>
                            <a:cs typeface="Times New Roman" panose="02020603050405020304" pitchFamily="18" charset="0"/>
                          </a:rPr>
                        </m:ctrlPr>
                      </m:sSubSupPr>
                      <m:e>
                        <m:r>
                          <a:rPr lang="en-US" altLang="zh-TW" sz="1400" i="1" kern="100">
                            <a:solidFill>
                              <a:schemeClr val="tx1"/>
                            </a:solidFill>
                            <a:latin typeface="Cambria Math" panose="02040503050406030204" pitchFamily="18" charset="0"/>
                            <a:cs typeface="Times New Roman" panose="02020603050405020304" pitchFamily="18" charset="0"/>
                          </a:rPr>
                          <m:t>𝑥</m:t>
                        </m:r>
                      </m:e>
                      <m:sub>
                        <m:r>
                          <a:rPr lang="en-US" altLang="zh-TW" sz="1400" i="1" kern="100">
                            <a:solidFill>
                              <a:schemeClr val="tx1"/>
                            </a:solidFill>
                            <a:latin typeface="Cambria Math" panose="02040503050406030204" pitchFamily="18" charset="0"/>
                            <a:cs typeface="Times New Roman" panose="02020603050405020304" pitchFamily="18" charset="0"/>
                          </a:rPr>
                          <m:t>𝑗</m:t>
                        </m:r>
                      </m:sub>
                      <m:sup>
                        <m:r>
                          <m:rPr>
                            <m:nor/>
                          </m:rPr>
                          <a:rPr lang="en-US"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m:t>(</m:t>
                        </m:r>
                        <m:r>
                          <m:rPr>
                            <m:nor/>
                          </m:rP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m:t>τ</m:t>
                        </m:r>
                        <m:r>
                          <m:rPr>
                            <m:nor/>
                          </m:rP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m:t>)</m:t>
                        </m:r>
                      </m:sup>
                    </m:sSubSup>
                    <m:r>
                      <a:rPr lang="en-US" altLang="zh-TW" sz="1400" kern="100">
                        <a:solidFill>
                          <a:schemeClr val="tx1"/>
                        </a:solidFill>
                        <a:latin typeface="Cambria Math" panose="02040503050406030204" pitchFamily="18" charset="0"/>
                        <a:cs typeface="Times New Roman" panose="02020603050405020304" pitchFamily="18" charset="0"/>
                      </a:rPr>
                      <m:t> </m:t>
                    </m:r>
                  </m:oMath>
                </a14:m>
                <a:r>
                  <a:rPr lang="el-GR" altLang="zh-TW" sz="1400" kern="1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54C2371C-A077-4352-89A8-611C907A683F}"/>
                  </a:ext>
                </a:extLst>
              </p:cNvPr>
              <p:cNvSpPr>
                <a:spLocks noRot="1" noChangeAspect="1" noMove="1" noResize="1" noEditPoints="1" noAdjustHandles="1" noChangeArrowheads="1" noChangeShapeType="1" noTextEdit="1"/>
              </p:cNvSpPr>
              <p:nvPr/>
            </p:nvSpPr>
            <p:spPr>
              <a:xfrm>
                <a:off x="5921277" y="1775774"/>
                <a:ext cx="8139965" cy="452070"/>
              </a:xfrm>
              <a:prstGeom prst="rect">
                <a:avLst/>
              </a:prstGeom>
              <a:blipFill>
                <a:blip r:embed="rId3"/>
                <a:stretch>
                  <a:fillRect/>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1EAAB77A-5DFD-4C0B-B0B8-23C47B65E3C3}"/>
              </a:ext>
            </a:extLst>
          </p:cNvPr>
          <p:cNvPicPr>
            <a:picLocks noChangeAspect="1"/>
          </p:cNvPicPr>
          <p:nvPr/>
        </p:nvPicPr>
        <p:blipFill>
          <a:blip r:embed="rId4"/>
          <a:stretch>
            <a:fillRect/>
          </a:stretch>
        </p:blipFill>
        <p:spPr>
          <a:xfrm>
            <a:off x="7871943" y="2570403"/>
            <a:ext cx="3481857" cy="289652"/>
          </a:xfrm>
          <a:prstGeom prst="rect">
            <a:avLst/>
          </a:prstGeom>
        </p:spPr>
      </p:pic>
      <p:sp>
        <p:nvSpPr>
          <p:cNvPr id="12" name="矩形 11">
            <a:extLst>
              <a:ext uri="{FF2B5EF4-FFF2-40B4-BE49-F238E27FC236}">
                <a16:creationId xmlns:a16="http://schemas.microsoft.com/office/drawing/2014/main" id="{12BD2254-1F13-47E7-9097-E3C87F4831D3}"/>
              </a:ext>
            </a:extLst>
          </p:cNvPr>
          <p:cNvSpPr/>
          <p:nvPr/>
        </p:nvSpPr>
        <p:spPr>
          <a:xfrm>
            <a:off x="6440682" y="3716695"/>
            <a:ext cx="2041080" cy="907941"/>
          </a:xfrm>
          <a:prstGeom prst="rect">
            <a:avLst/>
          </a:prstGeom>
        </p:spPr>
        <p:txBody>
          <a:bodyPr wrap="square">
            <a:spAutoFit/>
          </a:bodyPr>
          <a:lstStyle/>
          <a:p>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s</a:t>
            </a:r>
            <a:r>
              <a:rPr lang="en-US" altLang="zh-TW" sz="1400" kern="100" baseline="-25000" dirty="0" err="1">
                <a:latin typeface="微軟正黑體" panose="020B0604030504040204" pitchFamily="34" charset="-120"/>
                <a:ea typeface="微軟正黑體" panose="020B0604030504040204" pitchFamily="34" charset="-120"/>
                <a:cs typeface="Times New Roman" panose="02020603050405020304" pitchFamily="18" charset="0"/>
              </a:rPr>
              <a:t>k</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波動方向</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of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v(k) </a:t>
            </a:r>
          </a:p>
          <a:p>
            <a:endPar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400" kern="100" dirty="0" err="1">
                <a:latin typeface="微軟正黑體" panose="020B0604030504040204" pitchFamily="34" charset="-120"/>
                <a:ea typeface="微軟正黑體" panose="020B0604030504040204" pitchFamily="34" charset="-120"/>
                <a:cs typeface="Times New Roman" panose="02020603050405020304" pitchFamily="18" charset="0"/>
              </a:rPr>
              <a:t>q</a:t>
            </a:r>
            <a:r>
              <a:rPr lang="en-US" altLang="zh-TW" sz="1400" kern="100" baseline="-25000" dirty="0" err="1">
                <a:latin typeface="微軟正黑體" panose="020B0604030504040204" pitchFamily="34" charset="-120"/>
                <a:ea typeface="微軟正黑體" panose="020B0604030504040204" pitchFamily="34" charset="-120"/>
                <a:cs typeface="Times New Roman" panose="02020603050405020304" pitchFamily="18" charset="0"/>
              </a:rPr>
              <a:t>k</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 =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波動大小 </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of </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v(k)</a:t>
            </a:r>
            <a:endPar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3" name="內容版面配置區 4">
            <a:extLst>
              <a:ext uri="{FF2B5EF4-FFF2-40B4-BE49-F238E27FC236}">
                <a16:creationId xmlns:a16="http://schemas.microsoft.com/office/drawing/2014/main" id="{E053F3A7-7CB5-43D4-A643-2667D25EC5B2}"/>
              </a:ext>
            </a:extLst>
          </p:cNvPr>
          <p:cNvPicPr>
            <a:picLocks noChangeAspect="1"/>
          </p:cNvPicPr>
          <p:nvPr/>
        </p:nvPicPr>
        <p:blipFill>
          <a:blip r:embed="rId5"/>
          <a:stretch>
            <a:fillRect/>
          </a:stretch>
        </p:blipFill>
        <p:spPr>
          <a:xfrm>
            <a:off x="402642" y="1401249"/>
            <a:ext cx="5817957" cy="5019959"/>
          </a:xfrm>
          <a:prstGeom prst="rect">
            <a:avLst/>
          </a:prstGeom>
        </p:spPr>
      </p:pic>
      <p:pic>
        <p:nvPicPr>
          <p:cNvPr id="14" name="圖片 13">
            <a:extLst>
              <a:ext uri="{FF2B5EF4-FFF2-40B4-BE49-F238E27FC236}">
                <a16:creationId xmlns:a16="http://schemas.microsoft.com/office/drawing/2014/main" id="{E739F4B8-4D7C-4807-BE17-F127DD95EC59}"/>
              </a:ext>
            </a:extLst>
          </p:cNvPr>
          <p:cNvPicPr>
            <a:picLocks noChangeAspect="1"/>
          </p:cNvPicPr>
          <p:nvPr/>
        </p:nvPicPr>
        <p:blipFill rotWithShape="1">
          <a:blip r:embed="rId6"/>
          <a:srcRect r="32904" b="46161"/>
          <a:stretch/>
        </p:blipFill>
        <p:spPr>
          <a:xfrm>
            <a:off x="6440682" y="5943576"/>
            <a:ext cx="2639818" cy="307777"/>
          </a:xfrm>
          <a:prstGeom prst="rect">
            <a:avLst/>
          </a:prstGeom>
        </p:spPr>
      </p:pic>
      <p:pic>
        <p:nvPicPr>
          <p:cNvPr id="15" name="圖片 14">
            <a:extLst>
              <a:ext uri="{FF2B5EF4-FFF2-40B4-BE49-F238E27FC236}">
                <a16:creationId xmlns:a16="http://schemas.microsoft.com/office/drawing/2014/main" id="{C847250F-C5E0-40E6-AA8B-B1A9B67ED863}"/>
              </a:ext>
            </a:extLst>
          </p:cNvPr>
          <p:cNvPicPr>
            <a:picLocks noChangeAspect="1"/>
          </p:cNvPicPr>
          <p:nvPr/>
        </p:nvPicPr>
        <p:blipFill>
          <a:blip r:embed="rId7"/>
          <a:stretch>
            <a:fillRect/>
          </a:stretch>
        </p:blipFill>
        <p:spPr>
          <a:xfrm>
            <a:off x="10435351" y="4742462"/>
            <a:ext cx="1394089" cy="590198"/>
          </a:xfrm>
          <a:prstGeom prst="rect">
            <a:avLst/>
          </a:prstGeom>
        </p:spPr>
      </p:pic>
      <p:pic>
        <p:nvPicPr>
          <p:cNvPr id="16" name="圖片 15">
            <a:extLst>
              <a:ext uri="{FF2B5EF4-FFF2-40B4-BE49-F238E27FC236}">
                <a16:creationId xmlns:a16="http://schemas.microsoft.com/office/drawing/2014/main" id="{351D2CD0-D3E2-4B11-AC7F-5D76110E7E50}"/>
              </a:ext>
            </a:extLst>
          </p:cNvPr>
          <p:cNvPicPr>
            <a:picLocks noChangeAspect="1"/>
          </p:cNvPicPr>
          <p:nvPr/>
        </p:nvPicPr>
        <p:blipFill rotWithShape="1">
          <a:blip r:embed="rId8"/>
          <a:srcRect l="3484" t="557" r="27087" b="75889"/>
          <a:stretch/>
        </p:blipFill>
        <p:spPr>
          <a:xfrm>
            <a:off x="8348269" y="3594582"/>
            <a:ext cx="2875436" cy="321193"/>
          </a:xfrm>
          <a:prstGeom prst="rect">
            <a:avLst/>
          </a:prstGeom>
        </p:spPr>
      </p:pic>
      <p:pic>
        <p:nvPicPr>
          <p:cNvPr id="17" name="圖片 16">
            <a:extLst>
              <a:ext uri="{FF2B5EF4-FFF2-40B4-BE49-F238E27FC236}">
                <a16:creationId xmlns:a16="http://schemas.microsoft.com/office/drawing/2014/main" id="{1CB69AFB-570A-4D95-AF8B-12B78740066D}"/>
              </a:ext>
            </a:extLst>
          </p:cNvPr>
          <p:cNvPicPr>
            <a:picLocks noChangeAspect="1"/>
          </p:cNvPicPr>
          <p:nvPr/>
        </p:nvPicPr>
        <p:blipFill rotWithShape="1">
          <a:blip r:embed="rId8"/>
          <a:srcRect l="6064" t="50093" r="21024" b="6929"/>
          <a:stretch/>
        </p:blipFill>
        <p:spPr>
          <a:xfrm>
            <a:off x="8420170" y="4154574"/>
            <a:ext cx="2803536" cy="544074"/>
          </a:xfrm>
          <a:prstGeom prst="rect">
            <a:avLst/>
          </a:prstGeom>
        </p:spPr>
      </p:pic>
      <p:sp>
        <p:nvSpPr>
          <p:cNvPr id="18" name="矩形 17">
            <a:extLst>
              <a:ext uri="{FF2B5EF4-FFF2-40B4-BE49-F238E27FC236}">
                <a16:creationId xmlns:a16="http://schemas.microsoft.com/office/drawing/2014/main" id="{42C797D9-0DD2-49E6-B4BA-1DD12B460520}"/>
              </a:ext>
            </a:extLst>
          </p:cNvPr>
          <p:cNvSpPr/>
          <p:nvPr/>
        </p:nvSpPr>
        <p:spPr>
          <a:xfrm>
            <a:off x="5921277" y="2536959"/>
            <a:ext cx="5584923" cy="307776"/>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相減成增量序列</a:t>
            </a:r>
            <a:endParaRPr lang="el-GR"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 name="矩形 18">
            <a:extLst>
              <a:ext uri="{FF2B5EF4-FFF2-40B4-BE49-F238E27FC236}">
                <a16:creationId xmlns:a16="http://schemas.microsoft.com/office/drawing/2014/main" id="{FB5A5A23-471B-4AF3-ACD4-4A9DB2662430}"/>
              </a:ext>
            </a:extLst>
          </p:cNvPr>
          <p:cNvSpPr/>
          <p:nvPr/>
        </p:nvSpPr>
        <p:spPr>
          <a:xfrm>
            <a:off x="5921276" y="2901018"/>
            <a:ext cx="8139965" cy="307776"/>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分成</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N</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個</a:t>
            </a:r>
            <a:r>
              <a:rPr lang="en-US"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m</a:t>
            </a:r>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維度增量向量 </a:t>
            </a:r>
            <a:r>
              <a:rPr lang="en-US" altLang="zh-TW" sz="1400" dirty="0"/>
              <a:t>V(k) =</a:t>
            </a:r>
            <a:r>
              <a:rPr lang="zh-TW" altLang="en-US" sz="1400" dirty="0"/>
              <a:t> </a:t>
            </a:r>
            <a:r>
              <a:rPr lang="en-US" altLang="zh-TW" sz="1400" dirty="0"/>
              <a:t>v(k), v(k+1),…v(k+m-1), 1</a:t>
            </a:r>
            <a:r>
              <a:rPr lang="zh-TW" altLang="en-US" sz="1400" dirty="0"/>
              <a:t>≦ </a:t>
            </a:r>
            <a:r>
              <a:rPr lang="en-US" altLang="zh-TW" sz="1400" dirty="0"/>
              <a:t>k </a:t>
            </a:r>
            <a:r>
              <a:rPr lang="zh-TW" altLang="en-US" sz="1400" dirty="0"/>
              <a:t>≦ </a:t>
            </a:r>
            <a:r>
              <a:rPr lang="en-US" altLang="zh-TW" sz="1400" dirty="0"/>
              <a:t>N-m</a:t>
            </a:r>
          </a:p>
        </p:txBody>
      </p:sp>
      <p:sp>
        <p:nvSpPr>
          <p:cNvPr id="20" name="矩形 19">
            <a:extLst>
              <a:ext uri="{FF2B5EF4-FFF2-40B4-BE49-F238E27FC236}">
                <a16:creationId xmlns:a16="http://schemas.microsoft.com/office/drawing/2014/main" id="{3B4BC65C-592F-4439-BDFC-C7392AA83EA1}"/>
              </a:ext>
            </a:extLst>
          </p:cNvPr>
          <p:cNvSpPr/>
          <p:nvPr/>
        </p:nvSpPr>
        <p:spPr>
          <a:xfrm>
            <a:off x="9713845" y="3464429"/>
            <a:ext cx="1639955" cy="646331"/>
          </a:xfrm>
          <a:prstGeom prst="rect">
            <a:avLst/>
          </a:prstGeom>
        </p:spPr>
        <p:txBody>
          <a:bodyPr wrap="square">
            <a:spAutoFit/>
          </a:bodyPr>
          <a:lstStyle/>
          <a:p>
            <a:r>
              <a:rPr lang="en-US" altLang="zh-TW" sz="1200" dirty="0"/>
              <a:t>v(k)&gt;0 </a:t>
            </a:r>
            <a:r>
              <a:rPr lang="en-US" altLang="zh-TW" sz="1200" dirty="0">
                <a:sym typeface="Symbol" panose="05050102010706020507" pitchFamily="18" charset="2"/>
              </a:rPr>
              <a:t> </a:t>
            </a:r>
            <a:r>
              <a:rPr lang="en-US" altLang="zh-TW" sz="1200" dirty="0"/>
              <a:t>1</a:t>
            </a:r>
            <a:r>
              <a:rPr lang="zh-TW" altLang="en-US" sz="1200" dirty="0"/>
              <a:t> </a:t>
            </a:r>
            <a:r>
              <a:rPr lang="en-US" altLang="zh-TW" sz="1200" dirty="0"/>
              <a:t>=</a:t>
            </a:r>
            <a:r>
              <a:rPr lang="zh-TW" altLang="en-US" sz="1200" dirty="0"/>
              <a:t> </a:t>
            </a:r>
            <a:r>
              <a:rPr lang="en-US" altLang="zh-TW" sz="1200" dirty="0"/>
              <a:t>increase</a:t>
            </a:r>
          </a:p>
          <a:p>
            <a:r>
              <a:rPr lang="en-US" altLang="zh-TW" sz="1200" dirty="0"/>
              <a:t>v(k)=0 </a:t>
            </a:r>
            <a:r>
              <a:rPr lang="en-US" altLang="zh-TW" sz="1200" dirty="0">
                <a:sym typeface="Symbol" panose="05050102010706020507" pitchFamily="18" charset="2"/>
              </a:rPr>
              <a:t> </a:t>
            </a:r>
            <a:r>
              <a:rPr lang="en-US" altLang="zh-TW" sz="1200" dirty="0"/>
              <a:t>=</a:t>
            </a:r>
            <a:r>
              <a:rPr lang="zh-TW" altLang="en-US" sz="1200" dirty="0"/>
              <a:t> </a:t>
            </a:r>
            <a:r>
              <a:rPr lang="en-US" altLang="zh-TW" sz="1200" dirty="0"/>
              <a:t>no change</a:t>
            </a:r>
          </a:p>
          <a:p>
            <a:r>
              <a:rPr lang="en-US" altLang="zh-TW" sz="1200" dirty="0"/>
              <a:t>v(k)&lt;0</a:t>
            </a:r>
            <a:r>
              <a:rPr lang="en-US" altLang="zh-TW" sz="1200" dirty="0">
                <a:sym typeface="Symbol" panose="05050102010706020507" pitchFamily="18" charset="2"/>
              </a:rPr>
              <a:t>  </a:t>
            </a:r>
            <a:r>
              <a:rPr lang="en-US" altLang="zh-TW" sz="1200" dirty="0"/>
              <a:t>-1</a:t>
            </a:r>
            <a:r>
              <a:rPr lang="zh-TW" altLang="en-US" sz="1200" dirty="0"/>
              <a:t> </a:t>
            </a:r>
            <a:r>
              <a:rPr lang="en-US" altLang="zh-TW" sz="1200" dirty="0"/>
              <a:t>= decline</a:t>
            </a:r>
            <a:endParaRPr lang="zh-TW" altLang="en-US" sz="1200" dirty="0"/>
          </a:p>
        </p:txBody>
      </p:sp>
      <p:sp>
        <p:nvSpPr>
          <p:cNvPr id="21" name="矩形 20">
            <a:extLst>
              <a:ext uri="{FF2B5EF4-FFF2-40B4-BE49-F238E27FC236}">
                <a16:creationId xmlns:a16="http://schemas.microsoft.com/office/drawing/2014/main" id="{609ADA2D-E103-4FF1-9847-85A0DDA71905}"/>
              </a:ext>
            </a:extLst>
          </p:cNvPr>
          <p:cNvSpPr/>
          <p:nvPr/>
        </p:nvSpPr>
        <p:spPr>
          <a:xfrm>
            <a:off x="5921276" y="4915949"/>
            <a:ext cx="8139965" cy="307777"/>
          </a:xfrm>
          <a:prstGeom prst="rect">
            <a:avLst/>
          </a:prstGeom>
        </p:spPr>
        <p:txBody>
          <a:bodyPr wrap="square">
            <a:spAutoFit/>
          </a:bodyPr>
          <a:lstStyle/>
          <a:p>
            <a:pPr lvl="1"/>
            <a:r>
              <a:rPr lang="zh-TW" altLang="en-US" sz="1400" kern="100" dirty="0">
                <a:latin typeface="微軟正黑體" panose="020B0604030504040204" pitchFamily="34" charset="-120"/>
                <a:ea typeface="微軟正黑體" panose="020B0604030504040204" pitchFamily="34" charset="-120"/>
                <a:cs typeface="Times New Roman" panose="02020603050405020304" pitchFamily="18" charset="0"/>
              </a:rPr>
              <a:t>頻率 </a:t>
            </a:r>
            <a:r>
              <a:rPr lang="en-US" altLang="zh-TW" sz="1400" dirty="0"/>
              <a:t>relative frequency of each unique pattern vector</a:t>
            </a:r>
            <a:endParaRPr lang="el-GR"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2" name="矩形 21">
            <a:extLst>
              <a:ext uri="{FF2B5EF4-FFF2-40B4-BE49-F238E27FC236}">
                <a16:creationId xmlns:a16="http://schemas.microsoft.com/office/drawing/2014/main" id="{0004E547-04BB-4590-BC93-2DD0C36846CE}"/>
              </a:ext>
            </a:extLst>
          </p:cNvPr>
          <p:cNvSpPr/>
          <p:nvPr/>
        </p:nvSpPr>
        <p:spPr>
          <a:xfrm>
            <a:off x="0" y="738617"/>
            <a:ext cx="6220599" cy="646331"/>
          </a:xfrm>
          <a:prstGeom prst="rect">
            <a:avLst/>
          </a:prstGeom>
        </p:spPr>
        <p:txBody>
          <a:bodyPr wrap="square">
            <a:spAutoFit/>
          </a:bodyPr>
          <a:lstStyle/>
          <a:p>
            <a:pPr lvl="1"/>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EXAMPLE</a:t>
            </a:r>
          </a:p>
          <a:p>
            <a:pPr lvl="1"/>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L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（時間序列長度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length of the time series</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=12,  </a:t>
            </a:r>
            <a:r>
              <a:rPr lang="el-GR"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τ</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（尺度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scale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=2, </a:t>
            </a:r>
          </a:p>
          <a:p>
            <a:pPr lvl="1"/>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m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（維度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dimensionality</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=2, R </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（量化精度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quantifying precision</a:t>
            </a:r>
            <a:r>
              <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rPr>
              <a:t>=4</a:t>
            </a:r>
            <a:endParaRPr lang="zh-TW" altLang="en-US" sz="1200" kern="100" dirty="0">
              <a:solidFill>
                <a:srgbClr val="00B0F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3" name="矩形 22">
            <a:extLst>
              <a:ext uri="{FF2B5EF4-FFF2-40B4-BE49-F238E27FC236}">
                <a16:creationId xmlns:a16="http://schemas.microsoft.com/office/drawing/2014/main" id="{22BD6305-4F51-4C64-89A2-C8A929B25CD0}"/>
              </a:ext>
            </a:extLst>
          </p:cNvPr>
          <p:cNvSpPr/>
          <p:nvPr/>
        </p:nvSpPr>
        <p:spPr>
          <a:xfrm>
            <a:off x="0" y="4344898"/>
            <a:ext cx="6096000" cy="246221"/>
          </a:xfrm>
          <a:prstGeom prst="rect">
            <a:avLst/>
          </a:prstGeom>
        </p:spPr>
        <p:txBody>
          <a:bodyPr wrap="square">
            <a:spAutoFit/>
          </a:bodyPr>
          <a:lstStyle/>
          <a:p>
            <a:pPr lvl="1"/>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5&gt;0 : s</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1</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=1 </a:t>
            </a:r>
            <a:r>
              <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 q</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1</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=min(R=4, |5|) = 4 </a:t>
            </a:r>
            <a:r>
              <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0=0 : s</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3</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=0</a:t>
            </a:r>
            <a:r>
              <a:rPr lang="en-US" altLang="zh-TW"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 q</a:t>
            </a:r>
            <a:r>
              <a:rPr lang="en-US" altLang="zh-TW" sz="1000" kern="100" baseline="-250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3</a:t>
            </a:r>
            <a:r>
              <a:rPr lang="en-US" altLang="zh-TW" sz="1000" kern="100" dirty="0">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rPr>
              <a:t>=min(R=4, |0|) = 0   </a:t>
            </a:r>
            <a:endParaRPr lang="el-GR" altLang="zh-TW" sz="1000" kern="100" dirty="0">
              <a:solidFill>
                <a:schemeClr val="tx1"/>
              </a:solidFill>
              <a:highlight>
                <a:srgbClr val="D2FFD4"/>
              </a:highlight>
              <a:latin typeface="微軟正黑體" panose="020B0604030504040204" pitchFamily="34" charset="-12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EC8F9842-F54A-447C-8C1F-CD3ED8F57536}"/>
                  </a:ext>
                </a:extLst>
              </p:cNvPr>
              <p:cNvSpPr txBox="1"/>
              <p:nvPr/>
            </p:nvSpPr>
            <p:spPr>
              <a:xfrm>
                <a:off x="8903773" y="5820711"/>
                <a:ext cx="2228622" cy="5322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TW" sz="1200" i="1" smtClean="0">
                          <a:latin typeface="Cambria Math" panose="02040503050406030204" pitchFamily="18" charset="0"/>
                        </a:rPr>
                        <m:t>=</m:t>
                      </m:r>
                      <m:f>
                        <m:fPr>
                          <m:ctrlPr>
                            <a:rPr lang="pt-BR" altLang="zh-TW" sz="1200" i="1" smtClean="0">
                              <a:latin typeface="Cambria Math" panose="02040503050406030204" pitchFamily="18" charset="0"/>
                            </a:rPr>
                          </m:ctrlPr>
                        </m:fPr>
                        <m:num>
                          <m:r>
                            <a:rPr lang="en-US" altLang="zh-TW" sz="1200" b="0" i="1" smtClean="0">
                              <a:latin typeface="Cambria Math" panose="02040503050406030204" pitchFamily="18" charset="0"/>
                            </a:rPr>
                            <m:t>−1</m:t>
                          </m:r>
                        </m:num>
                        <m:den>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−1</m:t>
                          </m:r>
                        </m:den>
                      </m:f>
                      <m:nary>
                        <m:naryPr>
                          <m:chr m:val="∑"/>
                          <m:ctrlPr>
                            <a:rPr lang="pt-BR" altLang="zh-TW" sz="1200" i="1" smtClean="0">
                              <a:latin typeface="Cambria Math" panose="02040503050406030204" pitchFamily="18" charset="0"/>
                            </a:rPr>
                          </m:ctrlPr>
                        </m:naryPr>
                        <m:sub>
                          <m:r>
                            <m:rPr>
                              <m:brk m:alnAt="23"/>
                            </m:rPr>
                            <a:rPr lang="en-US" altLang="zh-TW" sz="1200" b="0" i="1" smtClean="0">
                              <a:latin typeface="Cambria Math" panose="02040503050406030204" pitchFamily="18" charset="0"/>
                            </a:rPr>
                            <m:t>𝑛</m:t>
                          </m:r>
                          <m:r>
                            <a:rPr lang="pt-BR" altLang="zh-TW" sz="1200" i="1" smtClean="0">
                              <a:latin typeface="Cambria Math" panose="02040503050406030204" pitchFamily="18" charset="0"/>
                            </a:rPr>
                            <m:t>=</m:t>
                          </m:r>
                          <m:r>
                            <a:rPr lang="en-US" altLang="zh-TW" sz="1200" b="0" i="1" smtClean="0">
                              <a:latin typeface="Cambria Math" panose="02040503050406030204" pitchFamily="18" charset="0"/>
                            </a:rPr>
                            <m:t>1</m:t>
                          </m:r>
                        </m:sub>
                        <m:sup>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+1</m:t>
                              </m:r>
                            </m:e>
                          </m:d>
                          <m:r>
                            <a:rPr lang="en-US" altLang="zh-TW" sz="1200" b="0" i="1" baseline="30000" smtClean="0">
                              <a:latin typeface="Cambria Math" panose="02040503050406030204" pitchFamily="18" charset="0"/>
                            </a:rPr>
                            <m:t>𝑚</m:t>
                          </m:r>
                        </m:sup>
                        <m:e>
                          <m:r>
                            <a:rPr lang="en-US" altLang="zh-TW" sz="1200" b="0" i="1" smtClean="0">
                              <a:latin typeface="Cambria Math" panose="02040503050406030204" pitchFamily="18" charset="0"/>
                            </a:rPr>
                            <m:t>𝑃</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𝑊</m:t>
                              </m:r>
                            </m:e>
                            <m:sub>
                              <m:r>
                                <a:rPr lang="en-US" altLang="zh-TW" sz="1200" b="0" i="1" smtClean="0">
                                  <a:latin typeface="Cambria Math" panose="02040503050406030204" pitchFamily="18" charset="0"/>
                                </a:rPr>
                                <m:t>𝑛</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𝑙𝑜𝑔𝑃</m:t>
                          </m:r>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𝑊</m:t>
                              </m:r>
                            </m:e>
                            <m:sub>
                              <m:r>
                                <a:rPr lang="en-US" altLang="zh-TW" sz="1200" i="1">
                                  <a:latin typeface="Cambria Math" panose="02040503050406030204" pitchFamily="18" charset="0"/>
                                </a:rPr>
                                <m:t>𝑛</m:t>
                              </m:r>
                            </m:sub>
                          </m:sSub>
                          <m:r>
                            <a:rPr lang="en-US" altLang="zh-TW" sz="1200" b="0" i="1" smtClean="0">
                              <a:latin typeface="Cambria Math" panose="02040503050406030204" pitchFamily="18" charset="0"/>
                            </a:rPr>
                            <m:t>)</m:t>
                          </m:r>
                        </m:e>
                      </m:nary>
                    </m:oMath>
                  </m:oMathPara>
                </a14:m>
                <a:endParaRPr lang="zh-TW" altLang="en-US" sz="1200" dirty="0"/>
              </a:p>
            </p:txBody>
          </p:sp>
        </mc:Choice>
        <mc:Fallback xmlns="">
          <p:sp>
            <p:nvSpPr>
              <p:cNvPr id="28" name="文字方塊 27">
                <a:extLst>
                  <a:ext uri="{FF2B5EF4-FFF2-40B4-BE49-F238E27FC236}">
                    <a16:creationId xmlns:a16="http://schemas.microsoft.com/office/drawing/2014/main" id="{EC8F9842-F54A-447C-8C1F-CD3ED8F57536}"/>
                  </a:ext>
                </a:extLst>
              </p:cNvPr>
              <p:cNvSpPr txBox="1">
                <a:spLocks noRot="1" noChangeAspect="1" noMove="1" noResize="1" noEditPoints="1" noAdjustHandles="1" noChangeArrowheads="1" noChangeShapeType="1" noTextEdit="1"/>
              </p:cNvSpPr>
              <p:nvPr/>
            </p:nvSpPr>
            <p:spPr>
              <a:xfrm>
                <a:off x="8903773" y="5820711"/>
                <a:ext cx="2228622" cy="532262"/>
              </a:xfrm>
              <a:prstGeom prst="rect">
                <a:avLst/>
              </a:prstGeom>
              <a:blipFill>
                <a:blip r:embed="rId9"/>
                <a:stretch>
                  <a:fillRect/>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FFF3680C-037C-498F-ADFB-7E2D85810E18}"/>
              </a:ext>
            </a:extLst>
          </p:cNvPr>
          <p:cNvSpPr/>
          <p:nvPr/>
        </p:nvSpPr>
        <p:spPr>
          <a:xfrm>
            <a:off x="9612871" y="5262012"/>
            <a:ext cx="2803536" cy="430887"/>
          </a:xfrm>
          <a:prstGeom prst="rect">
            <a:avLst/>
          </a:prstGeom>
        </p:spPr>
        <p:txBody>
          <a:bodyPr wrap="square">
            <a:spAutoFit/>
          </a:bodyPr>
          <a:lstStyle/>
          <a:p>
            <a:r>
              <a:rPr lang="en-US" altLang="zh-TW" sz="1050" dirty="0" err="1"/>
              <a:t>W</a:t>
            </a:r>
            <a:r>
              <a:rPr lang="en-US" altLang="zh-TW" sz="1050" baseline="-25000" dirty="0" err="1"/>
              <a:t>n</a:t>
            </a:r>
            <a:r>
              <a:rPr lang="en-US" altLang="zh-TW" sz="1050" dirty="0"/>
              <a:t> : nth unique pattern vector</a:t>
            </a:r>
            <a:endParaRPr lang="zh-TW" altLang="en-US" sz="1050" dirty="0"/>
          </a:p>
          <a:p>
            <a:r>
              <a:rPr lang="en-US" altLang="zh-TW" sz="1050" dirty="0"/>
              <a:t>Q(</a:t>
            </a:r>
            <a:r>
              <a:rPr lang="en-US" altLang="zh-TW" sz="1050" dirty="0" err="1"/>
              <a:t>W</a:t>
            </a:r>
            <a:r>
              <a:rPr lang="en-US" altLang="zh-TW" sz="1050" baseline="-25000" dirty="0" err="1"/>
              <a:t>n</a:t>
            </a:r>
            <a:r>
              <a:rPr lang="en-US" altLang="zh-TW" sz="1050" dirty="0"/>
              <a:t>) : total number of instances for </a:t>
            </a:r>
            <a:r>
              <a:rPr lang="en-US" altLang="zh-TW" sz="1050" dirty="0" err="1"/>
              <a:t>W</a:t>
            </a:r>
            <a:r>
              <a:rPr lang="en-US" altLang="zh-TW" sz="1050" baseline="-25000" dirty="0" err="1"/>
              <a:t>n</a:t>
            </a:r>
            <a:endParaRPr lang="zh-TW" altLang="en-US" sz="1050" dirty="0"/>
          </a:p>
        </p:txBody>
      </p:sp>
    </p:spTree>
    <p:extLst>
      <p:ext uri="{BB962C8B-B14F-4D97-AF65-F5344CB8AC3E}">
        <p14:creationId xmlns:p14="http://schemas.microsoft.com/office/powerpoint/2010/main" val="110668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24790D-126E-4E22-B5F8-AF4ACE34E3F0}"/>
              </a:ext>
            </a:extLst>
          </p:cNvPr>
          <p:cNvSpPr>
            <a:spLocks noGrp="1"/>
          </p:cNvSpPr>
          <p:nvPr>
            <p:ph type="title"/>
          </p:nvPr>
        </p:nvSpPr>
        <p:spPr/>
        <p:txBody>
          <a:bodyPr/>
          <a:lstStyle/>
          <a:p>
            <a:r>
              <a:rPr lang="en-US" altLang="zh-TW" dirty="0"/>
              <a:t>4. Experiments and results</a:t>
            </a:r>
            <a:endParaRPr lang="zh-TW" altLang="en-US" dirty="0"/>
          </a:p>
        </p:txBody>
      </p:sp>
      <p:sp>
        <p:nvSpPr>
          <p:cNvPr id="3" name="文字版面配置區 2">
            <a:extLst>
              <a:ext uri="{FF2B5EF4-FFF2-40B4-BE49-F238E27FC236}">
                <a16:creationId xmlns:a16="http://schemas.microsoft.com/office/drawing/2014/main" id="{2352900B-2AC4-4614-BC64-8B8B127E81B9}"/>
              </a:ext>
            </a:extLst>
          </p:cNvPr>
          <p:cNvSpPr>
            <a:spLocks noGrp="1"/>
          </p:cNvSpPr>
          <p:nvPr>
            <p:ph type="body" idx="1"/>
          </p:nvPr>
        </p:nvSpPr>
        <p:spPr/>
        <p:txBody>
          <a:bodyPr>
            <a:normAutofit fontScale="62500" lnSpcReduction="20000"/>
          </a:bodyPr>
          <a:lstStyle/>
          <a:p>
            <a:r>
              <a:rPr lang="en-US" altLang="zh-TW" dirty="0"/>
              <a:t>time delay = 1</a:t>
            </a:r>
          </a:p>
          <a:p>
            <a:r>
              <a:rPr lang="en-US" altLang="zh-TW" dirty="0"/>
              <a:t>embedding dimension m = 2 in </a:t>
            </a:r>
            <a:r>
              <a:rPr lang="en-US" altLang="zh-TW" dirty="0" err="1"/>
              <a:t>MSE</a:t>
            </a:r>
            <a:r>
              <a:rPr lang="en-US" altLang="zh-TW" dirty="0"/>
              <a:t> and </a:t>
            </a:r>
            <a:r>
              <a:rPr lang="en-US" altLang="zh-TW" dirty="0" err="1"/>
              <a:t>RCMDE</a:t>
            </a:r>
            <a:r>
              <a:rPr lang="en-US" altLang="zh-TW" dirty="0"/>
              <a:t>, and m = 5 in </a:t>
            </a:r>
            <a:r>
              <a:rPr lang="en-US" altLang="zh-TW" dirty="0" err="1"/>
              <a:t>RCMPE</a:t>
            </a:r>
            <a:r>
              <a:rPr lang="en-US" altLang="zh-TW" dirty="0"/>
              <a:t>. </a:t>
            </a:r>
          </a:p>
          <a:p>
            <a:r>
              <a:rPr lang="en-US" altLang="zh-TW" dirty="0"/>
              <a:t>parameter r equals 0.15 of the original signal SD in </a:t>
            </a:r>
            <a:r>
              <a:rPr lang="en-US" altLang="zh-TW" dirty="0" err="1"/>
              <a:t>MSE</a:t>
            </a:r>
            <a:r>
              <a:rPr lang="en-US" altLang="zh-TW" dirty="0"/>
              <a:t>.</a:t>
            </a:r>
          </a:p>
          <a:p>
            <a:r>
              <a:rPr lang="en-US" altLang="zh-TW" dirty="0"/>
              <a:t>number of classes c is set to 6 in the </a:t>
            </a:r>
            <a:r>
              <a:rPr lang="en-US" altLang="zh-TW" dirty="0" err="1"/>
              <a:t>RCMDE</a:t>
            </a:r>
            <a:r>
              <a:rPr lang="en-US" altLang="zh-TW" dirty="0"/>
              <a:t>. </a:t>
            </a:r>
          </a:p>
          <a:p>
            <a:r>
              <a:rPr lang="en-US" altLang="zh-TW" dirty="0"/>
              <a:t>simulation is performed using a PC with an Intel (R) core (TM) i7-5500U CPU working at 2.4GHz and 4GB of RAM with </a:t>
            </a:r>
            <a:r>
              <a:rPr lang="en-US" altLang="zh-TW" dirty="0" err="1"/>
              <a:t>MatLab</a:t>
            </a:r>
            <a:r>
              <a:rPr lang="en-US" altLang="zh-TW" dirty="0"/>
              <a:t> R2014a.</a:t>
            </a:r>
            <a:endParaRPr lang="zh-TW" altLang="en-US" dirty="0"/>
          </a:p>
        </p:txBody>
      </p:sp>
    </p:spTree>
    <p:extLst>
      <p:ext uri="{BB962C8B-B14F-4D97-AF65-F5344CB8AC3E}">
        <p14:creationId xmlns:p14="http://schemas.microsoft.com/office/powerpoint/2010/main" val="1476463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a:t>Simulated time series</a:t>
            </a:r>
            <a:endParaRPr lang="zh-TW" altLang="en-US" dirty="0"/>
          </a:p>
        </p:txBody>
      </p:sp>
    </p:spTree>
    <p:extLst>
      <p:ext uri="{BB962C8B-B14F-4D97-AF65-F5344CB8AC3E}">
        <p14:creationId xmlns:p14="http://schemas.microsoft.com/office/powerpoint/2010/main" val="323885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155211" y="365126"/>
            <a:ext cx="11449050" cy="315911"/>
          </a:xfrm>
        </p:spPr>
        <p:txBody>
          <a:bodyPr>
            <a:normAutofit fontScale="90000"/>
          </a:bodyPr>
          <a:lstStyle/>
          <a:p>
            <a:r>
              <a:rPr lang="en-US" altLang="zh-TW" dirty="0"/>
              <a:t>	</a:t>
            </a:r>
            <a:r>
              <a:rPr lang="en-US" altLang="zh-TW" sz="3100" dirty="0"/>
              <a:t>3.1</a:t>
            </a:r>
            <a:r>
              <a:rPr lang="en-US" altLang="zh-TW" dirty="0"/>
              <a:t> Simulated time series</a:t>
            </a:r>
            <a:endParaRPr lang="zh-TW" altLang="en-US" dirty="0"/>
          </a:p>
        </p:txBody>
      </p:sp>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a:xfrm>
            <a:off x="838200" y="3428999"/>
            <a:ext cx="10515600" cy="2747963"/>
          </a:xfrm>
        </p:spPr>
        <p:txBody>
          <a:bodyPr>
            <a:normAutofit/>
          </a:bodyPr>
          <a:lstStyle/>
          <a:p>
            <a:endParaRPr lang="en-US" altLang="zh-TW" sz="2000" dirty="0"/>
          </a:p>
          <a:p>
            <a:endParaRPr lang="zh-TW" altLang="en-US" sz="2000" dirty="0"/>
          </a:p>
        </p:txBody>
      </p:sp>
      <p:graphicFrame>
        <p:nvGraphicFramePr>
          <p:cNvPr id="4" name="表格 3">
            <a:extLst>
              <a:ext uri="{FF2B5EF4-FFF2-40B4-BE49-F238E27FC236}">
                <a16:creationId xmlns:a16="http://schemas.microsoft.com/office/drawing/2014/main" id="{ED775F22-15DF-4645-B5FB-951639CE71A2}"/>
              </a:ext>
            </a:extLst>
          </p:cNvPr>
          <p:cNvGraphicFramePr>
            <a:graphicFrameLocks noGrp="1"/>
          </p:cNvGraphicFramePr>
          <p:nvPr>
            <p:extLst>
              <p:ext uri="{D42A27DB-BD31-4B8C-83A1-F6EECF244321}">
                <p14:modId xmlns:p14="http://schemas.microsoft.com/office/powerpoint/2010/main" val="5365650"/>
              </p:ext>
            </p:extLst>
          </p:nvPr>
        </p:nvGraphicFramePr>
        <p:xfrm>
          <a:off x="838202" y="2682239"/>
          <a:ext cx="10515598" cy="1493520"/>
        </p:xfrm>
        <a:graphic>
          <a:graphicData uri="http://schemas.openxmlformats.org/drawingml/2006/table">
            <a:tbl>
              <a:tblPr firstRow="1" bandRow="1">
                <a:tableStyleId>{5C22544A-7EE6-4342-B048-85BDC9FD1C3A}</a:tableStyleId>
              </a:tblPr>
              <a:tblGrid>
                <a:gridCol w="2270761">
                  <a:extLst>
                    <a:ext uri="{9D8B030D-6E8A-4147-A177-3AD203B41FA5}">
                      <a16:colId xmlns:a16="http://schemas.microsoft.com/office/drawing/2014/main" val="2945700980"/>
                    </a:ext>
                  </a:extLst>
                </a:gridCol>
                <a:gridCol w="1219200">
                  <a:extLst>
                    <a:ext uri="{9D8B030D-6E8A-4147-A177-3AD203B41FA5}">
                      <a16:colId xmlns:a16="http://schemas.microsoft.com/office/drawing/2014/main" val="1946542439"/>
                    </a:ext>
                  </a:extLst>
                </a:gridCol>
                <a:gridCol w="7025637">
                  <a:extLst>
                    <a:ext uri="{9D8B030D-6E8A-4147-A177-3AD203B41FA5}">
                      <a16:colId xmlns:a16="http://schemas.microsoft.com/office/drawing/2014/main" val="2766019071"/>
                    </a:ext>
                  </a:extLst>
                </a:gridCol>
              </a:tblGrid>
              <a:tr h="370840">
                <a:tc>
                  <a:txBody>
                    <a:bodyPr/>
                    <a:lstStyle/>
                    <a:p>
                      <a:r>
                        <a:rPr lang="en-US" altLang="zh-TW" sz="2000" b="1" dirty="0">
                          <a:solidFill>
                            <a:schemeClr val="tx1"/>
                          </a:solidFill>
                          <a:latin typeface="微軟正黑體" panose="020B0604030504040204" pitchFamily="34" charset="-120"/>
                          <a:ea typeface="微軟正黑體" panose="020B0604030504040204" pitchFamily="34" charset="-120"/>
                        </a:rPr>
                        <a:t>1</a:t>
                      </a:r>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/f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b="0" dirty="0">
                          <a:solidFill>
                            <a:schemeClr val="tx1"/>
                          </a:solidFill>
                          <a:latin typeface="微軟正黑體" panose="020B0604030504040204" pitchFamily="34" charset="-120"/>
                          <a:ea typeface="微軟正黑體" panose="020B0604030504040204" pitchFamily="34" charset="-120"/>
                        </a:rPr>
                        <a:t>健康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b="0" dirty="0">
                          <a:solidFill>
                            <a:schemeClr val="tx1"/>
                          </a:solidFill>
                          <a:latin typeface="微軟正黑體" panose="020B0604030504040204" pitchFamily="34" charset="-120"/>
                          <a:ea typeface="微軟正黑體" panose="020B0604030504040204" pitchFamily="34" charset="-120"/>
                        </a:rPr>
                        <a:t>具有突出的分形特性</a:t>
                      </a:r>
                      <a:endParaRPr lang="en-US" altLang="zh-TW" sz="2000" b="0" dirty="0">
                        <a:solidFill>
                          <a:schemeClr val="tx1"/>
                        </a:solidFill>
                        <a:latin typeface="微軟正黑體" panose="020B0604030504040204" pitchFamily="34" charset="-120"/>
                        <a:ea typeface="微軟正黑體" panose="020B0604030504040204" pitchFamily="34" charset="-120"/>
                      </a:endParaRPr>
                    </a:p>
                    <a:p>
                      <a:r>
                        <a:rPr lang="zh-TW" altLang="en-US" sz="2000" b="0" dirty="0">
                          <a:solidFill>
                            <a:schemeClr val="tx1"/>
                          </a:solidFill>
                          <a:latin typeface="微軟正黑體" panose="020B0604030504040204" pitchFamily="34" charset="-120"/>
                          <a:ea typeface="微軟正黑體" panose="020B0604030504040204" pitchFamily="34" charset="-120"/>
                        </a:rPr>
                        <a:t>存在於許多具有長程相關的複雜動態的生理信號中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810025"/>
                  </a:ext>
                </a:extLst>
              </a:tr>
              <a:tr h="370840">
                <a:tc>
                  <a:txBody>
                    <a:bodyPr/>
                    <a:lstStyle/>
                    <a:p>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white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l"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不健康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l"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完全無相關的</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white noise</a:t>
                      </a: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和</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Brownian noise</a:t>
                      </a:r>
                    </a:p>
                    <a:p>
                      <a:pPr marL="0" algn="l"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是受損的生理系統最終可能達到的兩種動態終態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286349"/>
                  </a:ext>
                </a:extLst>
              </a:tr>
              <a:tr h="324589">
                <a:tc>
                  <a:txBody>
                    <a:bodyPr/>
                    <a:lstStyle/>
                    <a:p>
                      <a:pPr marL="0" algn="l" defTabSz="914400" rtl="0" eaLnBrk="1" latinLnBrk="0" hangingPunct="1"/>
                      <a:r>
                        <a:rPr lang="en-US" altLang="zh-TW" sz="2000" b="1" kern="1200" dirty="0">
                          <a:solidFill>
                            <a:schemeClr val="tx1"/>
                          </a:solidFill>
                          <a:latin typeface="微軟正黑體" panose="020B0604030504040204" pitchFamily="34" charset="-120"/>
                          <a:ea typeface="微軟正黑體" panose="020B0604030504040204" pitchFamily="34" charset="-120"/>
                          <a:cs typeface="+mn-cs"/>
                        </a:rPr>
                        <a:t>Brownian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0884549"/>
                  </a:ext>
                </a:extLst>
              </a:tr>
            </a:tbl>
          </a:graphicData>
        </a:graphic>
      </p:graphicFrame>
    </p:spTree>
    <p:extLst>
      <p:ext uri="{BB962C8B-B14F-4D97-AF65-F5344CB8AC3E}">
        <p14:creationId xmlns:p14="http://schemas.microsoft.com/office/powerpoint/2010/main" val="24657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4.1</a:t>
            </a:r>
            <a:r>
              <a:rPr lang="en-US" altLang="zh-TW" dirty="0"/>
              <a:t> Experiments on simulated data - </a:t>
            </a:r>
            <a:r>
              <a:rPr lang="en-US" altLang="zh-TW" sz="4000" b="1" dirty="0">
                <a:solidFill>
                  <a:srgbClr val="C00000"/>
                </a:solidFill>
              </a:rPr>
              <a:t>validation</a:t>
            </a:r>
            <a:endParaRPr lang="zh-TW" altLang="en-US" sz="4000" b="1" dirty="0">
              <a:solidFill>
                <a:srgbClr val="C00000"/>
              </a:solidFill>
            </a:endParaRPr>
          </a:p>
        </p:txBody>
      </p:sp>
      <p:pic>
        <p:nvPicPr>
          <p:cNvPr id="1028" name="Picture 4" descr="https://ars.els-cdn.com/content/image/1-s2.0-S0020025521011944-gr4_lrg.jpg">
            <a:extLst>
              <a:ext uri="{FF2B5EF4-FFF2-40B4-BE49-F238E27FC236}">
                <a16:creationId xmlns:a16="http://schemas.microsoft.com/office/drawing/2014/main" id="{F4DC3645-90A9-428E-A756-FA7CCE74A7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7654" y="1172079"/>
            <a:ext cx="8976692" cy="4748568"/>
          </a:xfrm>
          <a:prstGeom prst="rect">
            <a:avLst/>
          </a:prstGeom>
          <a:noFill/>
          <a:extLst>
            <a:ext uri="{909E8E84-426E-40DD-AFC4-6F175D3DCCD1}">
              <a14:hiddenFill xmlns:a14="http://schemas.microsoft.com/office/drawing/2010/main">
                <a:solidFill>
                  <a:srgbClr val="FFFFFF"/>
                </a:solidFill>
              </a14:hiddenFill>
            </a:ext>
          </a:extLst>
        </p:spPr>
      </p:pic>
      <p:sp>
        <p:nvSpPr>
          <p:cNvPr id="3" name="乘號 2">
            <a:extLst>
              <a:ext uri="{FF2B5EF4-FFF2-40B4-BE49-F238E27FC236}">
                <a16:creationId xmlns:a16="http://schemas.microsoft.com/office/drawing/2014/main" id="{FEE2C352-92E2-45BE-9B31-A05742A5BB82}"/>
              </a:ext>
            </a:extLst>
          </p:cNvPr>
          <p:cNvSpPr/>
          <p:nvPr/>
        </p:nvSpPr>
        <p:spPr>
          <a:xfrm>
            <a:off x="255493" y="3039035"/>
            <a:ext cx="7725895" cy="2541494"/>
          </a:xfrm>
          <a:prstGeom prst="mathMultiply">
            <a:avLst>
              <a:gd name="adj1" fmla="val 561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81962692-3BC3-4F9F-90DD-7192601423E7}"/>
              </a:ext>
            </a:extLst>
          </p:cNvPr>
          <p:cNvSpPr/>
          <p:nvPr/>
        </p:nvSpPr>
        <p:spPr>
          <a:xfrm>
            <a:off x="1585242" y="6042357"/>
            <a:ext cx="6324167" cy="369332"/>
          </a:xfrm>
          <a:prstGeom prst="rect">
            <a:avLst/>
          </a:prstGeom>
          <a:solidFill>
            <a:srgbClr val="00B0F0"/>
          </a:solidFill>
        </p:spPr>
        <p:txBody>
          <a:bodyPr wrap="none">
            <a:spAutoFit/>
          </a:bodyPr>
          <a:lstStyle/>
          <a:p>
            <a:pPr lvl="0">
              <a:defRPr/>
            </a:pPr>
            <a:r>
              <a:rPr lang="en-US" altLang="zh-TW" dirty="0">
                <a:solidFill>
                  <a:schemeClr val="bg1"/>
                </a:solidFill>
                <a:latin typeface="微軟正黑體" panose="020B0604030504040204" pitchFamily="34" charset="-120"/>
                <a:ea typeface="微軟正黑體" panose="020B0604030504040204" pitchFamily="34" charset="-120"/>
              </a:rPr>
              <a:t>1/</a:t>
            </a:r>
            <a:r>
              <a:rPr lang="zh-TW" altLang="en-US" dirty="0">
                <a:solidFill>
                  <a:schemeClr val="bg1"/>
                </a:solidFill>
                <a:latin typeface="微軟正黑體" panose="020B0604030504040204" pitchFamily="34" charset="-120"/>
                <a:ea typeface="微軟正黑體" panose="020B0604030504040204" pitchFamily="34" charset="-120"/>
              </a:rPr>
              <a:t> </a:t>
            </a:r>
            <a:r>
              <a:rPr lang="en-US" altLang="zh-TW" dirty="0">
                <a:solidFill>
                  <a:schemeClr val="bg1"/>
                </a:solidFill>
                <a:latin typeface="微軟正黑體" panose="020B0604030504040204" pitchFamily="34" charset="-120"/>
                <a:ea typeface="微軟正黑體" panose="020B0604030504040204" pitchFamily="34" charset="-120"/>
              </a:rPr>
              <a:t>f noise </a:t>
            </a:r>
            <a:r>
              <a:rPr lang="zh-TW" altLang="en-US" dirty="0">
                <a:solidFill>
                  <a:schemeClr val="bg1"/>
                </a:solidFill>
                <a:latin typeface="微軟正黑體" panose="020B0604030504040204" pitchFamily="34" charset="-120"/>
                <a:ea typeface="微軟正黑體" panose="020B0604030504040204" pitchFamily="34" charset="-120"/>
              </a:rPr>
              <a:t>在多個時間尺度上包含更複雜的結構：熵值最高。</a:t>
            </a:r>
            <a:endParaRPr lang="en-US" altLang="zh-TW" dirty="0">
              <a:solidFill>
                <a:schemeClr val="bg1"/>
              </a:solidFill>
              <a:latin typeface="微軟正黑體" panose="020B0604030504040204" pitchFamily="34" charset="-120"/>
              <a:ea typeface="微軟正黑體" panose="020B0604030504040204" pitchFamily="34" charset="-120"/>
            </a:endParaRPr>
          </a:p>
        </p:txBody>
      </p:sp>
      <p:sp>
        <p:nvSpPr>
          <p:cNvPr id="6" name="乘號 5">
            <a:extLst>
              <a:ext uri="{FF2B5EF4-FFF2-40B4-BE49-F238E27FC236}">
                <a16:creationId xmlns:a16="http://schemas.microsoft.com/office/drawing/2014/main" id="{6306F123-238B-4B2B-B50A-E02078B6F143}"/>
              </a:ext>
            </a:extLst>
          </p:cNvPr>
          <p:cNvSpPr/>
          <p:nvPr/>
        </p:nvSpPr>
        <p:spPr>
          <a:xfrm>
            <a:off x="6831106" y="3576917"/>
            <a:ext cx="4693023" cy="912711"/>
          </a:xfrm>
          <a:prstGeom prst="mathMultiply">
            <a:avLst>
              <a:gd name="adj1" fmla="val 1249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22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p:txBody>
          <a:bodyPr>
            <a:normAutofit fontScale="90000"/>
          </a:bodyPr>
          <a:lstStyle/>
          <a:p>
            <a:r>
              <a:rPr lang="en-US" altLang="zh-TW" dirty="0"/>
              <a:t>	</a:t>
            </a:r>
            <a:r>
              <a:rPr lang="en-US" altLang="zh-TW" sz="3100" dirty="0"/>
              <a:t>4.1</a:t>
            </a:r>
            <a:r>
              <a:rPr lang="en-US" altLang="zh-TW" dirty="0"/>
              <a:t> Experiments on simulated data - </a:t>
            </a:r>
            <a:r>
              <a:rPr lang="en-US" altLang="zh-TW" sz="4000" b="1" dirty="0">
                <a:solidFill>
                  <a:srgbClr val="C00000"/>
                </a:solidFill>
              </a:rPr>
              <a:t>stability</a:t>
            </a:r>
            <a:endParaRPr lang="zh-TW" altLang="en-US" sz="4000" b="1" dirty="0">
              <a:solidFill>
                <a:srgbClr val="C00000"/>
              </a:solidFill>
            </a:endParaRPr>
          </a:p>
        </p:txBody>
      </p:sp>
      <p:sp>
        <p:nvSpPr>
          <p:cNvPr id="3" name="內容版面配置區 2">
            <a:extLst>
              <a:ext uri="{FF2B5EF4-FFF2-40B4-BE49-F238E27FC236}">
                <a16:creationId xmlns:a16="http://schemas.microsoft.com/office/drawing/2014/main" id="{7D1C08CE-DC7D-4D98-A1DC-CFD0EBF12101}"/>
              </a:ext>
            </a:extLst>
          </p:cNvPr>
          <p:cNvSpPr>
            <a:spLocks noGrp="1"/>
          </p:cNvSpPr>
          <p:nvPr>
            <p:ph idx="1"/>
          </p:nvPr>
        </p:nvSpPr>
        <p:spPr/>
        <p:txBody>
          <a:bodyPr>
            <a:normAutofit/>
          </a:bodyPr>
          <a:lstStyle/>
          <a:p>
            <a:r>
              <a:rPr lang="zh-TW" altLang="en-US" sz="2000" dirty="0"/>
              <a:t>變異係數（</a:t>
            </a:r>
            <a:r>
              <a:rPr lang="en-US" altLang="zh-TW" sz="2000" dirty="0"/>
              <a:t>CV</a:t>
            </a:r>
            <a:r>
              <a:rPr lang="zh-TW" altLang="en-US" sz="2000" dirty="0"/>
              <a:t>）</a:t>
            </a:r>
            <a:r>
              <a:rPr lang="en-US" altLang="zh-TW" sz="2000" dirty="0"/>
              <a:t>=</a:t>
            </a:r>
            <a:r>
              <a:rPr lang="zh-TW" altLang="en-US" sz="2000" dirty="0"/>
              <a:t>標準差 </a:t>
            </a:r>
            <a:r>
              <a:rPr lang="en-US" altLang="zh-TW" sz="2000" dirty="0"/>
              <a:t>/ </a:t>
            </a:r>
            <a:r>
              <a:rPr lang="zh-TW" altLang="en-US" sz="2000" dirty="0"/>
              <a:t>均值</a:t>
            </a:r>
            <a:endParaRPr lang="en-US" altLang="zh-TW" sz="2000" dirty="0"/>
          </a:p>
          <a:p>
            <a:r>
              <a:rPr lang="en-US" altLang="zh-TW" sz="2000" dirty="0" err="1"/>
              <a:t>RCMDE</a:t>
            </a:r>
            <a:r>
              <a:rPr lang="zh-TW" altLang="en-US" sz="2000" dirty="0"/>
              <a:t>和</a:t>
            </a:r>
            <a:r>
              <a:rPr lang="en-US" altLang="zh-TW" sz="2000" dirty="0"/>
              <a:t>MIE</a:t>
            </a:r>
            <a:r>
              <a:rPr lang="zh-TW" altLang="en-US" sz="2000" dirty="0"/>
              <a:t>的</a:t>
            </a:r>
            <a:r>
              <a:rPr lang="en-US" altLang="zh-TW" sz="2000" dirty="0"/>
              <a:t>CV</a:t>
            </a:r>
            <a:r>
              <a:rPr lang="zh-TW" altLang="en-US" sz="2000" dirty="0"/>
              <a:t>值均小於</a:t>
            </a:r>
            <a:r>
              <a:rPr lang="en-US" altLang="zh-TW" sz="2000" dirty="0" err="1"/>
              <a:t>MSE</a:t>
            </a:r>
            <a:r>
              <a:rPr lang="zh-TW" altLang="en-US" sz="2000" dirty="0"/>
              <a:t>的</a:t>
            </a:r>
            <a:r>
              <a:rPr lang="en-US" altLang="zh-TW" sz="2000" dirty="0"/>
              <a:t>CV</a:t>
            </a:r>
            <a:r>
              <a:rPr lang="zh-TW" altLang="en-US" sz="2000" dirty="0"/>
              <a:t>值。</a:t>
            </a:r>
          </a:p>
          <a:p>
            <a:r>
              <a:rPr lang="zh-TW" altLang="en-US" sz="2000" dirty="0"/>
              <a:t>對於</a:t>
            </a:r>
            <a:r>
              <a:rPr lang="en-US" altLang="zh-TW" sz="2000" dirty="0"/>
              <a:t>MIE</a:t>
            </a:r>
            <a:r>
              <a:rPr lang="zh-TW" altLang="en-US" sz="2000" dirty="0"/>
              <a:t>來說，</a:t>
            </a:r>
            <a:r>
              <a:rPr lang="en-US" altLang="zh-TW" sz="2000" dirty="0"/>
              <a:t>1/f</a:t>
            </a:r>
            <a:r>
              <a:rPr lang="zh-TW" altLang="en-US" sz="2000" dirty="0"/>
              <a:t> </a:t>
            </a:r>
            <a:r>
              <a:rPr lang="en-US" altLang="zh-TW" sz="2000" dirty="0"/>
              <a:t>noise</a:t>
            </a:r>
            <a:r>
              <a:rPr lang="zh-TW" altLang="en-US" sz="2000" dirty="0"/>
              <a:t>和</a:t>
            </a:r>
            <a:r>
              <a:rPr lang="en-US" altLang="zh-TW" sz="2000" dirty="0"/>
              <a:t>Brownian noise </a:t>
            </a:r>
            <a:r>
              <a:rPr lang="zh-TW" altLang="en-US" sz="2000" dirty="0"/>
              <a:t>的</a:t>
            </a:r>
            <a:r>
              <a:rPr lang="en-US" altLang="zh-TW" sz="2000" dirty="0"/>
              <a:t>CV</a:t>
            </a:r>
            <a:r>
              <a:rPr lang="zh-TW" altLang="en-US" sz="2000" dirty="0"/>
              <a:t>值最小。</a:t>
            </a:r>
          </a:p>
          <a:p>
            <a:pPr marL="0" indent="0">
              <a:buNone/>
            </a:pPr>
            <a:endParaRPr lang="zh-TW" altLang="en-US" sz="2000" dirty="0"/>
          </a:p>
          <a:p>
            <a:pPr marL="0" indent="0">
              <a:buNone/>
            </a:pPr>
            <a:r>
              <a:rPr lang="zh-TW" altLang="en-US" sz="2000" dirty="0"/>
              <a:t>應該是越小越好</a:t>
            </a:r>
          </a:p>
          <a:p>
            <a:pPr marL="0" indent="0">
              <a:buNone/>
            </a:pPr>
            <a:endParaRPr lang="en-US" altLang="zh-TW" sz="2000" dirty="0"/>
          </a:p>
        </p:txBody>
      </p:sp>
      <p:pic>
        <p:nvPicPr>
          <p:cNvPr id="4" name="圖片 3">
            <a:extLst>
              <a:ext uri="{FF2B5EF4-FFF2-40B4-BE49-F238E27FC236}">
                <a16:creationId xmlns:a16="http://schemas.microsoft.com/office/drawing/2014/main" id="{6211130C-8DB1-4FBE-92B8-203A2BBAC9BA}"/>
              </a:ext>
            </a:extLst>
          </p:cNvPr>
          <p:cNvPicPr>
            <a:picLocks noChangeAspect="1"/>
          </p:cNvPicPr>
          <p:nvPr/>
        </p:nvPicPr>
        <p:blipFill rotWithShape="1">
          <a:blip r:embed="rId3"/>
          <a:srcRect l="6875" t="35741" r="6875" b="31296"/>
          <a:stretch/>
        </p:blipFill>
        <p:spPr>
          <a:xfrm>
            <a:off x="8846" y="2665050"/>
            <a:ext cx="12183154" cy="2619084"/>
          </a:xfrm>
          <a:prstGeom prst="rect">
            <a:avLst/>
          </a:prstGeom>
        </p:spPr>
      </p:pic>
    </p:spTree>
    <p:extLst>
      <p:ext uri="{BB962C8B-B14F-4D97-AF65-F5344CB8AC3E}">
        <p14:creationId xmlns:p14="http://schemas.microsoft.com/office/powerpoint/2010/main" val="4182546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DA4CAFC-2F9B-45C7-A5ED-D65A543609D0}"/>
              </a:ext>
            </a:extLst>
          </p:cNvPr>
          <p:cNvPicPr>
            <a:picLocks noChangeAspect="1"/>
          </p:cNvPicPr>
          <p:nvPr/>
        </p:nvPicPr>
        <p:blipFill rotWithShape="1">
          <a:blip r:embed="rId2"/>
          <a:srcRect l="3816" t="18946" r="4868" b="6901"/>
          <a:stretch/>
        </p:blipFill>
        <p:spPr>
          <a:xfrm>
            <a:off x="37702" y="661737"/>
            <a:ext cx="12116596" cy="5534526"/>
          </a:xfrm>
          <a:prstGeom prst="rect">
            <a:avLst/>
          </a:prstGeom>
        </p:spPr>
      </p:pic>
    </p:spTree>
    <p:extLst>
      <p:ext uri="{BB962C8B-B14F-4D97-AF65-F5344CB8AC3E}">
        <p14:creationId xmlns:p14="http://schemas.microsoft.com/office/powerpoint/2010/main" val="393529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p:txBody>
          <a:bodyPr>
            <a:normAutofit fontScale="90000"/>
          </a:bodyPr>
          <a:lstStyle/>
          <a:p>
            <a:r>
              <a:rPr lang="en-US" altLang="zh-TW" dirty="0"/>
              <a:t>	</a:t>
            </a:r>
            <a:r>
              <a:rPr lang="en-US" altLang="zh-TW" sz="3100" dirty="0"/>
              <a:t>4.1</a:t>
            </a:r>
            <a:r>
              <a:rPr lang="en-US" altLang="zh-TW" dirty="0"/>
              <a:t> Experiments on simulated data - </a:t>
            </a:r>
            <a:r>
              <a:rPr lang="en-US" altLang="zh-TW" sz="4000" b="1" dirty="0">
                <a:solidFill>
                  <a:srgbClr val="C00000"/>
                </a:solidFill>
              </a:rPr>
              <a:t>computational efficiency</a:t>
            </a:r>
            <a:endParaRPr lang="zh-TW" altLang="en-US" b="1" dirty="0">
              <a:solidFill>
                <a:srgbClr val="C00000"/>
              </a:solidFill>
            </a:endParaRPr>
          </a:p>
        </p:txBody>
      </p:sp>
      <p:pic>
        <p:nvPicPr>
          <p:cNvPr id="4" name="圖片 3">
            <a:extLst>
              <a:ext uri="{FF2B5EF4-FFF2-40B4-BE49-F238E27FC236}">
                <a16:creationId xmlns:a16="http://schemas.microsoft.com/office/drawing/2014/main" id="{86A1D79C-6BC9-4902-AC49-1BCAACC1B294}"/>
              </a:ext>
            </a:extLst>
          </p:cNvPr>
          <p:cNvPicPr>
            <a:picLocks noChangeAspect="1"/>
          </p:cNvPicPr>
          <p:nvPr/>
        </p:nvPicPr>
        <p:blipFill rotWithShape="1">
          <a:blip r:embed="rId3"/>
          <a:srcRect l="3332" t="32037" r="4791" b="37963"/>
          <a:stretch/>
        </p:blipFill>
        <p:spPr>
          <a:xfrm>
            <a:off x="-23284" y="1767168"/>
            <a:ext cx="12238567" cy="2247900"/>
          </a:xfrm>
          <a:prstGeom prst="rect">
            <a:avLst/>
          </a:prstGeom>
        </p:spPr>
      </p:pic>
      <p:sp>
        <p:nvSpPr>
          <p:cNvPr id="5" name="矩形 4">
            <a:extLst>
              <a:ext uri="{FF2B5EF4-FFF2-40B4-BE49-F238E27FC236}">
                <a16:creationId xmlns:a16="http://schemas.microsoft.com/office/drawing/2014/main" id="{239B53E8-707B-48C0-AA24-B761C3B392B2}"/>
              </a:ext>
            </a:extLst>
          </p:cNvPr>
          <p:cNvSpPr/>
          <p:nvPr/>
        </p:nvSpPr>
        <p:spPr>
          <a:xfrm>
            <a:off x="1057275" y="4664990"/>
            <a:ext cx="9144000" cy="872418"/>
          </a:xfrm>
          <a:prstGeom prst="rect">
            <a:avLst/>
          </a:prstGeom>
        </p:spPr>
        <p:txBody>
          <a:bodyPr wrap="square">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的運行時間明顯快於</a:t>
            </a:r>
            <a:r>
              <a:rPr lang="en-US" altLang="zh-TW" dirty="0" err="1">
                <a:latin typeface="微軟正黑體" panose="020B0604030504040204" pitchFamily="34" charset="-120"/>
                <a:ea typeface="微軟正黑體" panose="020B0604030504040204" pitchFamily="34" charset="-120"/>
              </a:rPr>
              <a:t>MSE</a:t>
            </a:r>
            <a:r>
              <a:rPr lang="zh-TW" altLang="en-US" dirty="0">
                <a:latin typeface="微軟正黑體" panose="020B0604030504040204" pitchFamily="34" charset="-120"/>
                <a:ea typeface="微軟正黑體" panose="020B0604030504040204" pitchFamily="34" charset="-120"/>
              </a:rPr>
              <a:t>和</a:t>
            </a:r>
            <a:r>
              <a:rPr lang="en-US" altLang="zh-TW" dirty="0" err="1">
                <a:latin typeface="微軟正黑體" panose="020B0604030504040204" pitchFamily="34" charset="-120"/>
                <a:ea typeface="微軟正黑體" panose="020B0604030504040204" pitchFamily="34" charset="-120"/>
              </a:rPr>
              <a:t>RCMDE</a:t>
            </a:r>
            <a:r>
              <a:rPr lang="zh-TW" altLang="en-US" dirty="0">
                <a:latin typeface="微軟正黑體" panose="020B0604030504040204" pitchFamily="34" charset="-120"/>
                <a:ea typeface="微軟正黑體" panose="020B0604030504040204" pitchFamily="34" charset="-120"/>
              </a:rPr>
              <a:t>，尤其是對於較長的信號。</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計算</a:t>
            </a:r>
            <a:r>
              <a:rPr lang="en-US" altLang="zh-TW" dirty="0" err="1">
                <a:latin typeface="微軟正黑體" panose="020B0604030504040204" pitchFamily="34" charset="-120"/>
                <a:ea typeface="微軟正黑體" panose="020B0604030504040204" pitchFamily="34" charset="-120"/>
              </a:rPr>
              <a:t>MSE</a:t>
            </a:r>
            <a:r>
              <a:rPr lang="zh-TW" altLang="en-US" dirty="0">
                <a:latin typeface="微軟正黑體" panose="020B0604030504040204" pitchFamily="34" charset="-120"/>
                <a:ea typeface="微軟正黑體" panose="020B0604030504040204" pitchFamily="34" charset="-120"/>
              </a:rPr>
              <a:t>所需的時間隨著時間序列長度的增加而顯著增加，但對於</a:t>
            </a: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來說情況不是這樣。</a:t>
            </a:r>
          </a:p>
        </p:txBody>
      </p:sp>
    </p:spTree>
    <p:extLst>
      <p:ext uri="{BB962C8B-B14F-4D97-AF65-F5344CB8AC3E}">
        <p14:creationId xmlns:p14="http://schemas.microsoft.com/office/powerpoint/2010/main" val="265502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a:t>Real-world time series</a:t>
            </a:r>
            <a:endParaRPr lang="zh-TW" altLang="en-US" dirty="0"/>
          </a:p>
        </p:txBody>
      </p:sp>
    </p:spTree>
    <p:extLst>
      <p:ext uri="{BB962C8B-B14F-4D97-AF65-F5344CB8AC3E}">
        <p14:creationId xmlns:p14="http://schemas.microsoft.com/office/powerpoint/2010/main" val="2538197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3.2</a:t>
            </a:r>
            <a:r>
              <a:rPr lang="en-US" altLang="zh-TW" dirty="0"/>
              <a:t> Real-world time series</a:t>
            </a:r>
            <a:endParaRPr lang="zh-TW" altLang="en-US" dirty="0"/>
          </a:p>
        </p:txBody>
      </p:sp>
      <p:pic>
        <p:nvPicPr>
          <p:cNvPr id="4" name="內容版面配置區 3">
            <a:extLst>
              <a:ext uri="{FF2B5EF4-FFF2-40B4-BE49-F238E27FC236}">
                <a16:creationId xmlns:a16="http://schemas.microsoft.com/office/drawing/2014/main" id="{2337DD13-0624-4783-AAA4-F01CF06648B1}"/>
              </a:ext>
            </a:extLst>
          </p:cNvPr>
          <p:cNvPicPr>
            <a:picLocks noGrp="1" noChangeAspect="1"/>
          </p:cNvPicPr>
          <p:nvPr>
            <p:ph idx="1"/>
          </p:nvPr>
        </p:nvPicPr>
        <p:blipFill rotWithShape="1">
          <a:blip r:embed="rId3"/>
          <a:srcRect l="2771" t="43597" r="4067" b="27016"/>
          <a:stretch/>
        </p:blipFill>
        <p:spPr>
          <a:xfrm>
            <a:off x="72369" y="3597284"/>
            <a:ext cx="12047257" cy="2137611"/>
          </a:xfrm>
          <a:prstGeom prst="rect">
            <a:avLst/>
          </a:prstGeom>
        </p:spPr>
      </p:pic>
      <p:sp>
        <p:nvSpPr>
          <p:cNvPr id="3" name="矩形 2">
            <a:extLst>
              <a:ext uri="{FF2B5EF4-FFF2-40B4-BE49-F238E27FC236}">
                <a16:creationId xmlns:a16="http://schemas.microsoft.com/office/drawing/2014/main" id="{910F3181-5528-4769-982D-AF0E33AB284F}"/>
              </a:ext>
            </a:extLst>
          </p:cNvPr>
          <p:cNvSpPr/>
          <p:nvPr/>
        </p:nvSpPr>
        <p:spPr>
          <a:xfrm>
            <a:off x="755275" y="1574230"/>
            <a:ext cx="10681447" cy="1686487"/>
          </a:xfrm>
          <a:prstGeom prst="rect">
            <a:avLst/>
          </a:prstGeom>
        </p:spPr>
        <p:txBody>
          <a:bodyPr wrap="square">
            <a:spAutoFit/>
          </a:bodyPr>
          <a:lstStyle/>
          <a:p>
            <a:pPr>
              <a:lnSpc>
                <a:spcPct val="150000"/>
              </a:lnSpc>
            </a:pP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）來自健康受試者和癲癇患者的腦電圖（</a:t>
            </a:r>
            <a:r>
              <a:rPr lang="en-US" altLang="zh-TW" sz="2400" dirty="0">
                <a:latin typeface="微軟正黑體" panose="020B0604030504040204" pitchFamily="34" charset="-120"/>
                <a:ea typeface="微軟正黑體" panose="020B0604030504040204" pitchFamily="34" charset="-120"/>
              </a:rPr>
              <a:t>EEG</a:t>
            </a:r>
            <a:r>
              <a:rPr lang="zh-TW" altLang="en-US" sz="2400" dirty="0">
                <a:latin typeface="微軟正黑體" panose="020B0604030504040204" pitchFamily="34" charset="-120"/>
                <a:ea typeface="微軟正黑體" panose="020B0604030504040204" pitchFamily="34" charset="-120"/>
              </a:rPr>
              <a:t>）時間序列。</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）來自三種不同生理狀態的心臟間距（</a:t>
            </a:r>
            <a:r>
              <a:rPr lang="en-US" altLang="zh-TW" sz="2400" dirty="0">
                <a:latin typeface="微軟正黑體" panose="020B0604030504040204" pitchFamily="34" charset="-120"/>
                <a:ea typeface="微軟正黑體" panose="020B0604030504040204" pitchFamily="34" charset="-120"/>
              </a:rPr>
              <a:t>RRs</a:t>
            </a:r>
            <a:r>
              <a:rPr lang="zh-TW" altLang="en-US" sz="2400" dirty="0">
                <a:latin typeface="微軟正黑體" panose="020B0604030504040204" pitchFamily="34" charset="-120"/>
                <a:ea typeface="微軟正黑體" panose="020B0604030504040204" pitchFamily="34" charset="-120"/>
              </a:rPr>
              <a:t>）時間序列。</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）來自不同年齡個體的血氧飽和度變異性（</a:t>
            </a:r>
            <a:r>
              <a:rPr lang="en-US" altLang="zh-TW" sz="2400" dirty="0" err="1">
                <a:latin typeface="微軟正黑體" panose="020B0604030504040204" pitchFamily="34" charset="-120"/>
                <a:ea typeface="微軟正黑體" panose="020B0604030504040204" pitchFamily="34" charset="-120"/>
              </a:rPr>
              <a:t>OSV</a:t>
            </a:r>
            <a:r>
              <a:rPr lang="zh-TW" altLang="en-US" sz="2400" dirty="0">
                <a:latin typeface="微軟正黑體" panose="020B0604030504040204" pitchFamily="34" charset="-120"/>
                <a:ea typeface="微軟正黑體" panose="020B0604030504040204" pitchFamily="34" charset="-120"/>
              </a:rPr>
              <a:t>）時間序列。</a:t>
            </a:r>
          </a:p>
        </p:txBody>
      </p:sp>
    </p:spTree>
    <p:extLst>
      <p:ext uri="{BB962C8B-B14F-4D97-AF65-F5344CB8AC3E}">
        <p14:creationId xmlns:p14="http://schemas.microsoft.com/office/powerpoint/2010/main" val="284145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FFAC2A-BECC-4890-83C3-2A7507AB264A}"/>
              </a:ext>
            </a:extLst>
          </p:cNvPr>
          <p:cNvSpPr>
            <a:spLocks noGrp="1"/>
          </p:cNvSpPr>
          <p:nvPr>
            <p:ph idx="1"/>
          </p:nvPr>
        </p:nvSpPr>
        <p:spPr/>
        <p:txBody>
          <a:bodyPr>
            <a:normAutofit fontScale="85000" lnSpcReduction="20000"/>
          </a:bodyPr>
          <a:lstStyle/>
          <a:p>
            <a:pPr marL="0" indent="0">
              <a:lnSpc>
                <a:spcPct val="150000"/>
              </a:lnSpc>
              <a:buNone/>
            </a:pPr>
            <a:r>
              <a:rPr lang="zh-TW" altLang="en-US" sz="3200" dirty="0"/>
              <a:t>判斷：</a:t>
            </a:r>
            <a:endParaRPr lang="en-US" altLang="zh-TW" sz="3200" dirty="0"/>
          </a:p>
          <a:p>
            <a:pPr>
              <a:lnSpc>
                <a:spcPct val="150000"/>
              </a:lnSpc>
            </a:pPr>
            <a:endParaRPr lang="en-US" altLang="zh-TW" sz="3200" dirty="0"/>
          </a:p>
          <a:p>
            <a:pPr marL="457200" indent="-457200">
              <a:lnSpc>
                <a:spcPct val="150000"/>
              </a:lnSpc>
            </a:pPr>
            <a:r>
              <a:rPr lang="zh-TW" altLang="en-US" dirty="0"/>
              <a:t>應該正確反映時間序列中的動態變化，</a:t>
            </a:r>
            <a:endParaRPr lang="en-US" altLang="zh-TW" dirty="0"/>
          </a:p>
          <a:p>
            <a:pPr marL="0" indent="0">
              <a:lnSpc>
                <a:spcPct val="150000"/>
              </a:lnSpc>
              <a:buNone/>
            </a:pPr>
            <a:r>
              <a:rPr lang="zh-TW" altLang="en-US" dirty="0"/>
              <a:t>      在不同尺度上皆能明確顯示出差異，並在不同資料長度上保持一致性。</a:t>
            </a:r>
            <a:endParaRPr lang="en-US" altLang="zh-TW" dirty="0"/>
          </a:p>
          <a:p>
            <a:pPr marL="0" indent="0">
              <a:lnSpc>
                <a:spcPct val="150000"/>
              </a:lnSpc>
              <a:buNone/>
            </a:pPr>
            <a:endParaRPr lang="en-US" altLang="zh-TW" dirty="0"/>
          </a:p>
          <a:p>
            <a:pPr marL="457200" indent="-457200">
              <a:lnSpc>
                <a:spcPct val="150000"/>
              </a:lnSpc>
            </a:pPr>
            <a:r>
              <a:rPr lang="zh-TW" altLang="en-US" dirty="0"/>
              <a:t>應該符合衰老和疾病的複雜性損失理論：健康或年輕者的熵值高於患者或老年者的熵值</a:t>
            </a:r>
            <a:br>
              <a:rPr lang="en-US" altLang="zh-TW" dirty="0"/>
            </a:br>
            <a:endParaRPr lang="zh-TW" altLang="en-US" dirty="0"/>
          </a:p>
          <a:p>
            <a:endParaRPr lang="zh-TW" altLang="en-US" dirty="0"/>
          </a:p>
        </p:txBody>
      </p:sp>
    </p:spTree>
    <p:extLst>
      <p:ext uri="{BB962C8B-B14F-4D97-AF65-F5344CB8AC3E}">
        <p14:creationId xmlns:p14="http://schemas.microsoft.com/office/powerpoint/2010/main" val="159262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a:t>
            </a:r>
            <a:endParaRPr lang="zh-TW" altLang="en-US" dirty="0"/>
          </a:p>
        </p:txBody>
      </p:sp>
      <p:pic>
        <p:nvPicPr>
          <p:cNvPr id="2050" name="Picture 2" descr="https://ars.els-cdn.com/content/image/1-s2.0-S0020025521011944-gr5_lrg.jpg">
            <a:extLst>
              <a:ext uri="{FF2B5EF4-FFF2-40B4-BE49-F238E27FC236}">
                <a16:creationId xmlns:a16="http://schemas.microsoft.com/office/drawing/2014/main" id="{5D0C2ED2-055C-4A63-8706-EBD65A1008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5853" y="2157936"/>
            <a:ext cx="5756388" cy="286724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76D1608-DB62-4066-A916-EF2161ACA0F3}"/>
              </a:ext>
            </a:extLst>
          </p:cNvPr>
          <p:cNvSpPr/>
          <p:nvPr/>
        </p:nvSpPr>
        <p:spPr>
          <a:xfrm>
            <a:off x="7061200" y="2157936"/>
            <a:ext cx="4582160" cy="3323987"/>
          </a:xfrm>
          <a:prstGeom prst="rect">
            <a:avLst/>
          </a:prstGeom>
        </p:spPr>
        <p:txBody>
          <a:bodyPr wrap="square">
            <a:spAutoFit/>
          </a:bodyPr>
          <a:lstStyle/>
          <a:p>
            <a:pPr>
              <a:spcBef>
                <a:spcPts val="1000"/>
              </a:spcBef>
            </a:pPr>
            <a:r>
              <a:rPr lang="zh-TW" altLang="en-US" sz="2000" b="1" dirty="0">
                <a:latin typeface="微軟正黑體" panose="020B0604030504040204" pitchFamily="34" charset="-120"/>
                <a:ea typeface="微軟正黑體" panose="020B0604030504040204" pitchFamily="34" charset="-120"/>
              </a:rPr>
              <a:t>腦電圖 </a:t>
            </a:r>
            <a:r>
              <a:rPr lang="en-US" altLang="zh-TW" sz="2000" b="1" dirty="0"/>
              <a:t>(EEG)</a:t>
            </a:r>
          </a:p>
          <a:p>
            <a:pPr>
              <a:spcBef>
                <a:spcPts val="1000"/>
              </a:spcBef>
            </a:pPr>
            <a:endParaRPr lang="en-US" altLang="zh-TW" sz="2000" b="1"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err="1">
                <a:latin typeface="微軟正黑體" panose="020B0604030504040204" pitchFamily="34" charset="-120"/>
                <a:ea typeface="微軟正黑體" panose="020B0604030504040204" pitchFamily="34" charset="-120"/>
              </a:rPr>
              <a:t>MSE</a:t>
            </a:r>
            <a:r>
              <a:rPr lang="zh-TW" altLang="en-US" sz="2000" dirty="0">
                <a:latin typeface="微軟正黑體" panose="020B0604030504040204" pitchFamily="34" charset="-120"/>
                <a:ea typeface="微軟正黑體" panose="020B0604030504040204" pitchFamily="34" charset="-120"/>
              </a:rPr>
              <a:t>和</a:t>
            </a:r>
            <a:r>
              <a:rPr lang="en-US" altLang="zh-TW" sz="2000" dirty="0" err="1">
                <a:latin typeface="微軟正黑體" panose="020B0604030504040204" pitchFamily="34" charset="-120"/>
                <a:ea typeface="微軟正黑體" panose="020B0604030504040204" pitchFamily="34" charset="-120"/>
              </a:rPr>
              <a:t>RCMDE</a:t>
            </a:r>
            <a:r>
              <a:rPr lang="zh-TW" altLang="en-US" sz="2000" dirty="0">
                <a:latin typeface="微軟正黑體" panose="020B0604030504040204" pitchFamily="34" charset="-120"/>
                <a:ea typeface="微軟正黑體" panose="020B0604030504040204" pitchFamily="34" charset="-120"/>
              </a:rPr>
              <a:t>在不同尺度上並不一致，隨尺度的增加而發生曲線交叉。</a:t>
            </a:r>
            <a:endParaRPr lang="en-US" altLang="zh-TW" sz="2000"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在每個尺度上皆</a:t>
            </a:r>
            <a:endParaRPr lang="en-US" altLang="zh-TW" sz="2000" dirty="0">
              <a:latin typeface="微軟正黑體" panose="020B0604030504040204" pitchFamily="34" charset="-120"/>
              <a:ea typeface="微軟正黑體" panose="020B0604030504040204" pitchFamily="34" charset="-120"/>
            </a:endParaRPr>
          </a:p>
          <a:p>
            <a:pPr>
              <a:spcBef>
                <a:spcPts val="1000"/>
              </a:spcBef>
            </a:pPr>
            <a:r>
              <a:rPr lang="zh-TW" altLang="en-US" sz="2000" dirty="0">
                <a:solidFill>
                  <a:srgbClr val="0070C0"/>
                </a:solidFill>
                <a:latin typeface="微軟正黑體" panose="020B0604030504040204" pitchFamily="34" charset="-120"/>
                <a:ea typeface="微軟正黑體" panose="020B0604030504040204" pitchFamily="34" charset="-120"/>
              </a:rPr>
              <a:t>   非癲癇受試者之值 </a:t>
            </a:r>
            <a:r>
              <a:rPr lang="en-US" altLang="zh-TW" sz="2000" dirty="0">
                <a:latin typeface="微軟正黑體" panose="020B0604030504040204" pitchFamily="34" charset="-120"/>
                <a:ea typeface="微軟正黑體" panose="020B0604030504040204" pitchFamily="34" charset="-120"/>
              </a:rPr>
              <a:t>&gt;</a:t>
            </a:r>
            <a:r>
              <a:rPr lang="zh-TW" altLang="en-US" sz="2000" dirty="0">
                <a:latin typeface="微軟正黑體" panose="020B0604030504040204" pitchFamily="34" charset="-120"/>
                <a:ea typeface="微軟正黑體" panose="020B0604030504040204" pitchFamily="34" charset="-120"/>
              </a:rPr>
              <a:t> </a:t>
            </a:r>
            <a:r>
              <a:rPr lang="zh-TW" altLang="en-US" sz="2000" dirty="0">
                <a:solidFill>
                  <a:schemeClr val="accent2"/>
                </a:solidFill>
                <a:latin typeface="微軟正黑體" panose="020B0604030504040204" pitchFamily="34" charset="-120"/>
                <a:ea typeface="微軟正黑體" panose="020B0604030504040204" pitchFamily="34" charset="-120"/>
              </a:rPr>
              <a:t>癲癇受試者之值。</a:t>
            </a:r>
            <a:endParaRPr lang="en-US" altLang="zh-TW" sz="2000" dirty="0">
              <a:solidFill>
                <a:schemeClr val="accent2"/>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58022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sz="3100" dirty="0"/>
              <a:t>	4.2</a:t>
            </a:r>
            <a:r>
              <a:rPr lang="en-US" altLang="zh-TW" dirty="0"/>
              <a:t> Experiments on real physiological data</a:t>
            </a:r>
            <a:endParaRPr lang="zh-TW" altLang="en-US" dirty="0"/>
          </a:p>
        </p:txBody>
      </p:sp>
      <p:sp>
        <p:nvSpPr>
          <p:cNvPr id="4" name="內容版面配置區 3">
            <a:extLst>
              <a:ext uri="{FF2B5EF4-FFF2-40B4-BE49-F238E27FC236}">
                <a16:creationId xmlns:a16="http://schemas.microsoft.com/office/drawing/2014/main" id="{95C07704-A56B-41CC-AEE3-EA3BBF962104}"/>
              </a:ext>
            </a:extLst>
          </p:cNvPr>
          <p:cNvSpPr>
            <a:spLocks noGrp="1"/>
          </p:cNvSpPr>
          <p:nvPr>
            <p:ph idx="1"/>
          </p:nvPr>
        </p:nvSpPr>
        <p:spPr>
          <a:xfrm>
            <a:off x="5629275" y="1755065"/>
            <a:ext cx="6054810" cy="4693803"/>
          </a:xfrm>
        </p:spPr>
        <p:txBody>
          <a:bodyPr>
            <a:normAutofit/>
          </a:bodyPr>
          <a:lstStyle/>
          <a:p>
            <a:pPr marL="0" indent="0">
              <a:buNone/>
            </a:pPr>
            <a:r>
              <a:rPr lang="zh-TW" altLang="en-US" sz="1800" b="1" dirty="0"/>
              <a:t>心臟間距（</a:t>
            </a:r>
            <a:r>
              <a:rPr lang="en-US" altLang="zh-TW" sz="1800" b="1" dirty="0"/>
              <a:t>RR</a:t>
            </a:r>
            <a:r>
              <a:rPr lang="zh-TW" altLang="en-US" sz="1800" b="1" dirty="0"/>
              <a:t>）</a:t>
            </a:r>
            <a:endParaRPr lang="en-US" altLang="zh-TW" sz="1800" b="1" dirty="0"/>
          </a:p>
          <a:p>
            <a:pPr marL="0" indent="0">
              <a:buNone/>
            </a:pPr>
            <a:r>
              <a:rPr lang="zh-TW" altLang="en-US" sz="1800" dirty="0"/>
              <a:t>健康：間歇性心跳（</a:t>
            </a:r>
            <a:r>
              <a:rPr lang="en-US" altLang="zh-TW" sz="1800" dirty="0" err="1">
                <a:solidFill>
                  <a:srgbClr val="0070C0"/>
                </a:solidFill>
              </a:rPr>
              <a:t>NSR</a:t>
            </a:r>
            <a:r>
              <a:rPr lang="zh-TW" altLang="en-US" sz="1800" dirty="0"/>
              <a:t>）</a:t>
            </a:r>
            <a:endParaRPr lang="en-US" altLang="zh-TW" sz="1800" dirty="0"/>
          </a:p>
          <a:p>
            <a:pPr marL="0" indent="0">
              <a:buNone/>
            </a:pPr>
            <a:r>
              <a:rPr lang="zh-TW" altLang="en-US" sz="1800" dirty="0"/>
              <a:t>不健康：心力衰竭（</a:t>
            </a:r>
            <a:r>
              <a:rPr lang="en-US" altLang="zh-TW" sz="1800" dirty="0">
                <a:solidFill>
                  <a:srgbClr val="00B050"/>
                </a:solidFill>
              </a:rPr>
              <a:t>CHF</a:t>
            </a:r>
            <a:r>
              <a:rPr lang="zh-TW" altLang="en-US" sz="1800" dirty="0"/>
              <a:t>）、房顫（</a:t>
            </a:r>
            <a:r>
              <a:rPr lang="en-US" altLang="zh-TW" sz="1800" dirty="0">
                <a:solidFill>
                  <a:schemeClr val="accent2"/>
                </a:solidFill>
              </a:rPr>
              <a:t>AF</a:t>
            </a:r>
            <a:r>
              <a:rPr lang="zh-TW" altLang="en-US" sz="1800" dirty="0"/>
              <a:t>）</a:t>
            </a:r>
            <a:endParaRPr lang="en-US" altLang="zh-TW" sz="1800" dirty="0"/>
          </a:p>
          <a:p>
            <a:pPr marL="0" indent="0">
              <a:buNone/>
            </a:pPr>
            <a:endParaRPr lang="en-US" altLang="zh-TW" sz="1800" dirty="0"/>
          </a:p>
          <a:p>
            <a:r>
              <a:rPr lang="en-US" altLang="zh-TW" sz="1800" dirty="0"/>
              <a:t>MIE</a:t>
            </a:r>
            <a:r>
              <a:rPr lang="zh-TW" altLang="en-US" sz="1800" dirty="0"/>
              <a:t>能夠在所有尺度上清晰且一致地區分。</a:t>
            </a:r>
            <a:endParaRPr lang="en-US" altLang="zh-TW" sz="1800" dirty="0"/>
          </a:p>
          <a:p>
            <a:endParaRPr lang="zh-TW" altLang="en-US" sz="1800" dirty="0"/>
          </a:p>
          <a:p>
            <a:r>
              <a:rPr lang="en-US" altLang="zh-TW" sz="1800" dirty="0" err="1"/>
              <a:t>MSE</a:t>
            </a:r>
            <a:r>
              <a:rPr lang="zh-TW" altLang="en-US" sz="1800" dirty="0"/>
              <a:t>和</a:t>
            </a:r>
            <a:r>
              <a:rPr lang="en-US" altLang="zh-TW" sz="1800" dirty="0" err="1"/>
              <a:t>RCMDE</a:t>
            </a:r>
            <a:r>
              <a:rPr lang="zh-TW" altLang="en-US" sz="1800" dirty="0"/>
              <a:t>的結果差異在不同數據長度下不一致。</a:t>
            </a:r>
            <a:endParaRPr lang="en-US" altLang="zh-TW" sz="1800" dirty="0"/>
          </a:p>
          <a:p>
            <a:endParaRPr lang="en-US" altLang="zh-TW" sz="1800" dirty="0"/>
          </a:p>
          <a:p>
            <a:r>
              <a:rPr lang="en-US" altLang="zh-TW" sz="1800" dirty="0" err="1"/>
              <a:t>MSE</a:t>
            </a:r>
            <a:r>
              <a:rPr lang="zh-TW" altLang="en-US" sz="1800" dirty="0"/>
              <a:t>在數據長度為</a:t>
            </a:r>
            <a:r>
              <a:rPr lang="en-US" altLang="zh-TW" sz="1800" dirty="0"/>
              <a:t>1000</a:t>
            </a:r>
            <a:r>
              <a:rPr lang="zh-TW" altLang="en-US" sz="1800" dirty="0"/>
              <a:t>時在大尺度下出現未定義的熵，</a:t>
            </a:r>
            <a:endParaRPr lang="en-US" altLang="zh-TW" sz="1800" dirty="0"/>
          </a:p>
          <a:p>
            <a:pPr marL="0" indent="0">
              <a:buNone/>
            </a:pPr>
            <a:r>
              <a:rPr lang="zh-TW" altLang="en-US" sz="1800" dirty="0"/>
              <a:t>   且在數據長度</a:t>
            </a:r>
            <a:r>
              <a:rPr lang="en-US" altLang="zh-TW" sz="1800" dirty="0"/>
              <a:t>&lt;=2000</a:t>
            </a:r>
            <a:r>
              <a:rPr lang="zh-TW" altLang="en-US" sz="1800" dirty="0"/>
              <a:t>時隨尺度增加變不穩定並波動。</a:t>
            </a:r>
            <a:endParaRPr lang="en-US" altLang="zh-TW" sz="1800" dirty="0"/>
          </a:p>
          <a:p>
            <a:pPr marL="0" indent="0">
              <a:buNone/>
            </a:pPr>
            <a:endParaRPr lang="en-US" altLang="zh-TW" sz="2000" dirty="0"/>
          </a:p>
        </p:txBody>
      </p:sp>
      <p:pic>
        <p:nvPicPr>
          <p:cNvPr id="3074" name="Picture 2" descr="https://ars.els-cdn.com/content/image/1-s2.0-S0020025521011944-gr6_lrg.jpg">
            <a:extLst>
              <a:ext uri="{FF2B5EF4-FFF2-40B4-BE49-F238E27FC236}">
                <a16:creationId xmlns:a16="http://schemas.microsoft.com/office/drawing/2014/main" id="{AB36067A-9448-457A-A77A-D96D0432D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81" y="1665487"/>
            <a:ext cx="4832879" cy="469380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3BBF4051-5BE4-44A4-A372-30A844746547}"/>
              </a:ext>
            </a:extLst>
          </p:cNvPr>
          <p:cNvSpPr txBox="1"/>
          <p:nvPr/>
        </p:nvSpPr>
        <p:spPr>
          <a:xfrm>
            <a:off x="506627" y="1251121"/>
            <a:ext cx="5387546" cy="307777"/>
          </a:xfrm>
          <a:prstGeom prst="rect">
            <a:avLst/>
          </a:prstGeom>
          <a:noFill/>
        </p:spPr>
        <p:txBody>
          <a:bodyPr wrap="square" rtlCol="0">
            <a:spAutoFit/>
          </a:bodyPr>
          <a:lstStyle/>
          <a:p>
            <a:r>
              <a:rPr lang="zh-TW" altLang="en-US" sz="1400" dirty="0">
                <a:latin typeface="微軟正黑體" panose="020B0604030504040204" pitchFamily="34" charset="-120"/>
                <a:ea typeface="微軟正黑體" panose="020B0604030504040204" pitchFamily="34" charset="-120"/>
              </a:rPr>
              <a:t>數據長度</a:t>
            </a:r>
            <a:r>
              <a:rPr lang="en-US" altLang="zh-TW" sz="1400" dirty="0">
                <a:latin typeface="微軟正黑體" panose="020B0604030504040204" pitchFamily="34" charset="-120"/>
                <a:ea typeface="微軟正黑體" panose="020B0604030504040204" pitchFamily="34" charset="-120"/>
              </a:rPr>
              <a:t>=1000      </a:t>
            </a:r>
            <a:r>
              <a:rPr lang="zh-TW" altLang="en-US" sz="1400" dirty="0">
                <a:latin typeface="微軟正黑體" panose="020B0604030504040204" pitchFamily="34" charset="-120"/>
                <a:ea typeface="微軟正黑體" panose="020B0604030504040204" pitchFamily="34" charset="-120"/>
              </a:rPr>
              <a:t>數據長度</a:t>
            </a:r>
            <a:r>
              <a:rPr lang="en-US" altLang="zh-TW" sz="1400" dirty="0">
                <a:latin typeface="微軟正黑體" panose="020B0604030504040204" pitchFamily="34" charset="-120"/>
                <a:ea typeface="微軟正黑體" panose="020B0604030504040204" pitchFamily="34" charset="-120"/>
              </a:rPr>
              <a:t>= 2000      </a:t>
            </a:r>
            <a:r>
              <a:rPr lang="zh-TW" altLang="en-US" sz="1400" dirty="0">
                <a:latin typeface="微軟正黑體" panose="020B0604030504040204" pitchFamily="34" charset="-120"/>
                <a:ea typeface="微軟正黑體" panose="020B0604030504040204" pitchFamily="34" charset="-120"/>
              </a:rPr>
              <a:t>數據長度</a:t>
            </a:r>
            <a:r>
              <a:rPr lang="en-US" altLang="zh-TW" sz="1400" dirty="0">
                <a:latin typeface="微軟正黑體" panose="020B0604030504040204" pitchFamily="34" charset="-120"/>
                <a:ea typeface="微軟正黑體" panose="020B0604030504040204" pitchFamily="34" charset="-120"/>
              </a:rPr>
              <a:t>= 20000</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6153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 </a:t>
            </a:r>
            <a:r>
              <a:rPr lang="zh-TW" altLang="en-US" dirty="0"/>
              <a:t> </a:t>
            </a:r>
          </a:p>
        </p:txBody>
      </p:sp>
      <p:pic>
        <p:nvPicPr>
          <p:cNvPr id="4098" name="Picture 2" descr="https://ars.els-cdn.com/content/image/1-s2.0-S0020025521011944-gr7_lrg.jpg">
            <a:extLst>
              <a:ext uri="{FF2B5EF4-FFF2-40B4-BE49-F238E27FC236}">
                <a16:creationId xmlns:a16="http://schemas.microsoft.com/office/drawing/2014/main" id="{AC27E28D-B80C-4A07-AFAE-25DF0090E67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730" y="2904622"/>
            <a:ext cx="5273545" cy="26222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866C235-FE4E-4889-BE9C-C29AEA884B4A}"/>
              </a:ext>
            </a:extLst>
          </p:cNvPr>
          <p:cNvSpPr/>
          <p:nvPr/>
        </p:nvSpPr>
        <p:spPr>
          <a:xfrm>
            <a:off x="5962262" y="2053632"/>
            <a:ext cx="6463537" cy="4324261"/>
          </a:xfrm>
          <a:prstGeom prst="rect">
            <a:avLst/>
          </a:prstGeom>
        </p:spPr>
        <p:txBody>
          <a:bodyPr wrap="square">
            <a:spAutoFit/>
          </a:bodyPr>
          <a:lstStyle/>
          <a:p>
            <a:pPr>
              <a:spcBef>
                <a:spcPts val="1000"/>
              </a:spcBef>
            </a:pPr>
            <a:r>
              <a:rPr lang="zh-TW" altLang="en-US" sz="2000" b="1" dirty="0">
                <a:latin typeface="微軟正黑體" panose="020B0604030504040204" pitchFamily="34" charset="-120"/>
                <a:ea typeface="微軟正黑體" panose="020B0604030504040204" pitchFamily="34" charset="-120"/>
              </a:rPr>
              <a:t>血氧飽和度變異性（</a:t>
            </a:r>
            <a:r>
              <a:rPr lang="en-US" altLang="zh-TW" sz="2000" b="1" dirty="0" err="1">
                <a:latin typeface="微軟正黑體" panose="020B0604030504040204" pitchFamily="34" charset="-120"/>
                <a:ea typeface="微軟正黑體" panose="020B0604030504040204" pitchFamily="34" charset="-120"/>
              </a:rPr>
              <a:t>OSV</a:t>
            </a:r>
            <a:r>
              <a:rPr lang="zh-TW" altLang="en-US" sz="2000" b="1" dirty="0">
                <a:latin typeface="微軟正黑體" panose="020B0604030504040204" pitchFamily="34" charset="-120"/>
                <a:ea typeface="微軟正黑體" panose="020B0604030504040204" pitchFamily="34" charset="-120"/>
              </a:rPr>
              <a:t>）</a:t>
            </a:r>
            <a:endParaRPr lang="en-US" altLang="zh-TW" sz="2000" b="1" dirty="0">
              <a:latin typeface="微軟正黑體" panose="020B0604030504040204" pitchFamily="34" charset="-120"/>
              <a:ea typeface="微軟正黑體" panose="020B0604030504040204" pitchFamily="34" charset="-120"/>
            </a:endParaRPr>
          </a:p>
          <a:p>
            <a:pPr>
              <a:spcBef>
                <a:spcPts val="1000"/>
              </a:spcBef>
            </a:pPr>
            <a:endParaRPr lang="en-US" altLang="zh-TW" sz="2000" b="1" dirty="0">
              <a:solidFill>
                <a:srgbClr val="0070C0"/>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顯示出明顯差異</a:t>
            </a:r>
            <a:endParaRPr lang="en-US" altLang="zh-TW" sz="2000" dirty="0">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在不同尺度上保持一致的識別結果。</a:t>
            </a:r>
            <a:endParaRPr lang="en-US" altLang="zh-TW" sz="2000" dirty="0">
              <a:solidFill>
                <a:srgbClr val="0070C0"/>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solidFill>
                <a:srgbClr val="0070C0"/>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zh-TW" altLang="en-US" sz="2000" dirty="0">
                <a:solidFill>
                  <a:srgbClr val="0070C0"/>
                </a:solidFill>
                <a:latin typeface="微軟正黑體" panose="020B0604030504040204" pitchFamily="34" charset="-120"/>
                <a:ea typeface="微軟正黑體" panose="020B0604030504040204" pitchFamily="34" charset="-120"/>
              </a:rPr>
              <a:t>年輕人之值 </a:t>
            </a:r>
            <a:r>
              <a:rPr lang="en-US" altLang="zh-TW" sz="2000" dirty="0">
                <a:latin typeface="微軟正黑體" panose="020B0604030504040204" pitchFamily="34" charset="-120"/>
                <a:ea typeface="微軟正黑體" panose="020B0604030504040204" pitchFamily="34" charset="-120"/>
              </a:rPr>
              <a:t>&gt;</a:t>
            </a:r>
            <a:r>
              <a:rPr lang="zh-TW" altLang="en-US" sz="2000" dirty="0">
                <a:latin typeface="微軟正黑體" panose="020B0604030504040204" pitchFamily="34" charset="-120"/>
                <a:ea typeface="微軟正黑體" panose="020B0604030504040204" pitchFamily="34" charset="-120"/>
              </a:rPr>
              <a:t> </a:t>
            </a:r>
            <a:r>
              <a:rPr lang="zh-TW" altLang="en-US" sz="2000" dirty="0">
                <a:solidFill>
                  <a:schemeClr val="accent2"/>
                </a:solidFill>
                <a:latin typeface="微軟正黑體" panose="020B0604030504040204" pitchFamily="34" charset="-120"/>
                <a:ea typeface="微軟正黑體" panose="020B0604030504040204" pitchFamily="34" charset="-120"/>
              </a:rPr>
              <a:t>老年人之值</a:t>
            </a:r>
            <a:endParaRPr lang="en-US" altLang="zh-TW" sz="2000" dirty="0">
              <a:solidFill>
                <a:schemeClr val="accent2"/>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endParaRPr lang="en-US" altLang="zh-TW" sz="2000" dirty="0">
              <a:solidFill>
                <a:schemeClr val="accent2"/>
              </a:solidFill>
              <a:latin typeface="微軟正黑體" panose="020B0604030504040204" pitchFamily="34" charset="-120"/>
              <a:ea typeface="微軟正黑體" panose="020B0604030504040204" pitchFamily="34" charset="-120"/>
            </a:endParaRPr>
          </a:p>
          <a:p>
            <a:pPr marL="228600" indent="-228600">
              <a:spcBef>
                <a:spcPts val="100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曲線皆隨著尺度的增加逐漸增加，</a:t>
            </a:r>
            <a:endParaRPr lang="en-US" altLang="zh-TW" sz="2000" dirty="0">
              <a:latin typeface="微軟正黑體" panose="020B0604030504040204" pitchFamily="34" charset="-120"/>
              <a:ea typeface="微軟正黑體" panose="020B0604030504040204" pitchFamily="34" charset="-120"/>
            </a:endParaRPr>
          </a:p>
          <a:p>
            <a:pPr>
              <a:spcBef>
                <a:spcPts val="1000"/>
              </a:spcBef>
            </a:pPr>
            <a:r>
              <a:rPr lang="zh-TW" altLang="en-US" sz="2000" dirty="0">
                <a:latin typeface="微軟正黑體" panose="020B0604030504040204" pitchFamily="34" charset="-120"/>
                <a:ea typeface="微軟正黑體" panose="020B0604030504040204" pitchFamily="34" charset="-120"/>
              </a:rPr>
              <a:t>   與先前的研究一致。</a:t>
            </a:r>
          </a:p>
          <a:p>
            <a:pPr marL="228600" indent="-228600">
              <a:spcBef>
                <a:spcPts val="1000"/>
              </a:spcBef>
              <a:buFont typeface="Arial" panose="020B0604020202020204" pitchFamily="34" charset="0"/>
              <a:buChar char="•"/>
            </a:pPr>
            <a:endParaRPr lang="en-US" altLang="zh-TW" sz="2000" dirty="0">
              <a:solidFill>
                <a:schemeClr val="accent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23185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a:t>
            </a:r>
            <a:r>
              <a:rPr lang="zh-TW" altLang="en-US" dirty="0"/>
              <a:t> </a:t>
            </a:r>
          </a:p>
        </p:txBody>
      </p:sp>
      <p:sp>
        <p:nvSpPr>
          <p:cNvPr id="4" name="內容版面配置區 3">
            <a:extLst>
              <a:ext uri="{FF2B5EF4-FFF2-40B4-BE49-F238E27FC236}">
                <a16:creationId xmlns:a16="http://schemas.microsoft.com/office/drawing/2014/main" id="{C8F53907-419D-4F59-9267-89311DFF7A03}"/>
              </a:ext>
            </a:extLst>
          </p:cNvPr>
          <p:cNvSpPr>
            <a:spLocks noGrp="1"/>
          </p:cNvSpPr>
          <p:nvPr>
            <p:ph idx="1"/>
          </p:nvPr>
        </p:nvSpPr>
        <p:spPr>
          <a:xfrm>
            <a:off x="5896956" y="1304925"/>
            <a:ext cx="5456843" cy="4872038"/>
          </a:xfrm>
        </p:spPr>
        <p:txBody>
          <a:bodyPr>
            <a:normAutofit/>
          </a:bodyPr>
          <a:lstStyle/>
          <a:p>
            <a:pPr marL="0" indent="0">
              <a:buNone/>
            </a:pPr>
            <a:r>
              <a:rPr lang="zh-TW" altLang="en-US" sz="2000" b="1" dirty="0"/>
              <a:t>維度參數</a:t>
            </a:r>
            <a:r>
              <a:rPr lang="en-US" altLang="zh-TW" sz="2000" b="1" dirty="0"/>
              <a:t>m</a:t>
            </a:r>
            <a:r>
              <a:rPr lang="zh-TW" altLang="en-US" sz="2000" b="1" dirty="0"/>
              <a:t>和解析度參數</a:t>
            </a:r>
            <a:r>
              <a:rPr lang="en-US" altLang="zh-TW" sz="2000" b="1" dirty="0"/>
              <a:t>R</a:t>
            </a:r>
          </a:p>
          <a:p>
            <a:pPr marL="0" indent="0">
              <a:buNone/>
            </a:pPr>
            <a:r>
              <a:rPr lang="zh-TW" altLang="en-US" sz="2000" b="1" dirty="0"/>
              <a:t>對</a:t>
            </a:r>
            <a:r>
              <a:rPr lang="en-US" altLang="zh-TW" sz="2000" b="1" dirty="0"/>
              <a:t>MIE</a:t>
            </a:r>
            <a:r>
              <a:rPr lang="zh-TW" altLang="en-US" sz="2000" b="1" dirty="0"/>
              <a:t>在</a:t>
            </a:r>
            <a:r>
              <a:rPr lang="en-US" altLang="zh-TW" sz="2000" b="1" dirty="0"/>
              <a:t>RR</a:t>
            </a:r>
            <a:r>
              <a:rPr lang="zh-TW" altLang="en-US" sz="2000" b="1" dirty="0"/>
              <a:t>和</a:t>
            </a:r>
            <a:r>
              <a:rPr lang="en-US" altLang="zh-TW" sz="2000" b="1" dirty="0" err="1"/>
              <a:t>OSV</a:t>
            </a:r>
            <a:r>
              <a:rPr lang="zh-TW" altLang="en-US" sz="2000" b="1" dirty="0"/>
              <a:t>數據集上的影響</a:t>
            </a:r>
            <a:endParaRPr lang="en-US" altLang="zh-TW" sz="2000" b="1" dirty="0"/>
          </a:p>
          <a:p>
            <a:endParaRPr lang="en-US" altLang="zh-TW" sz="2000" dirty="0"/>
          </a:p>
          <a:p>
            <a:r>
              <a:rPr lang="zh-TW" altLang="en-US" sz="2000" dirty="0"/>
              <a:t>熵值隨著</a:t>
            </a:r>
            <a:r>
              <a:rPr lang="en-US" altLang="zh-TW" sz="2000" dirty="0"/>
              <a:t>m</a:t>
            </a:r>
            <a:r>
              <a:rPr lang="zh-TW" altLang="en-US" sz="2000" dirty="0"/>
              <a:t>和</a:t>
            </a:r>
            <a:r>
              <a:rPr lang="en-US" altLang="zh-TW" sz="2000" dirty="0"/>
              <a:t>R</a:t>
            </a:r>
            <a:r>
              <a:rPr lang="zh-TW" altLang="en-US" sz="2000" dirty="0"/>
              <a:t>的增加而減少</a:t>
            </a:r>
            <a:endParaRPr lang="en-US" altLang="zh-TW" sz="2000" dirty="0"/>
          </a:p>
          <a:p>
            <a:pPr marL="0" indent="0">
              <a:buNone/>
            </a:pPr>
            <a:r>
              <a:rPr lang="en-US" altLang="zh-TW" sz="2000" dirty="0"/>
              <a:t>    </a:t>
            </a:r>
            <a:r>
              <a:rPr lang="zh-TW" altLang="en-US" sz="2000" dirty="0"/>
              <a:t>這與參數</a:t>
            </a:r>
            <a:r>
              <a:rPr lang="en-US" altLang="zh-TW" sz="2000" dirty="0"/>
              <a:t>m</a:t>
            </a:r>
            <a:r>
              <a:rPr lang="zh-TW" altLang="en-US" sz="2000" dirty="0"/>
              <a:t>和</a:t>
            </a:r>
            <a:r>
              <a:rPr lang="en-US" altLang="zh-TW" sz="2000" dirty="0"/>
              <a:t>R</a:t>
            </a:r>
            <a:r>
              <a:rPr lang="zh-TW" altLang="en-US" sz="2000" dirty="0"/>
              <a:t>對</a:t>
            </a:r>
            <a:r>
              <a:rPr lang="en-US" altLang="zh-TW" sz="2000" dirty="0" err="1"/>
              <a:t>IncrEn</a:t>
            </a:r>
            <a:r>
              <a:rPr lang="zh-TW" altLang="en-US" sz="2000" dirty="0"/>
              <a:t>的影響相一致。</a:t>
            </a:r>
            <a:endParaRPr lang="en-US" altLang="zh-TW" sz="2000" dirty="0"/>
          </a:p>
          <a:p>
            <a:pPr marL="0" indent="0">
              <a:buNone/>
            </a:pPr>
            <a:endParaRPr lang="en-US" altLang="zh-TW" sz="2000" dirty="0"/>
          </a:p>
          <a:p>
            <a:r>
              <a:rPr lang="zh-TW" altLang="en-US" sz="2000" dirty="0"/>
              <a:t>對較大的</a:t>
            </a:r>
            <a:r>
              <a:rPr lang="en-US" altLang="zh-TW" sz="2000" dirty="0"/>
              <a:t>R</a:t>
            </a:r>
            <a:r>
              <a:rPr lang="zh-TW" altLang="en-US" sz="2000" dirty="0"/>
              <a:t>或較小的</a:t>
            </a:r>
            <a:r>
              <a:rPr lang="en-US" altLang="zh-TW" sz="2000" dirty="0"/>
              <a:t>m</a:t>
            </a:r>
            <a:r>
              <a:rPr lang="zh-TW" altLang="en-US" sz="2000" dirty="0"/>
              <a:t>，兩組之間差異變明顯，因為</a:t>
            </a:r>
            <a:r>
              <a:rPr lang="en-US" altLang="zh-TW" sz="2000" dirty="0"/>
              <a:t>MIE</a:t>
            </a:r>
            <a:r>
              <a:rPr lang="zh-TW" altLang="en-US" sz="2000" dirty="0"/>
              <a:t>能夠識別出更多的時間序列模式。</a:t>
            </a:r>
            <a:endParaRPr lang="en-US" altLang="zh-TW" sz="2000" dirty="0"/>
          </a:p>
          <a:p>
            <a:endParaRPr lang="en-US" altLang="zh-TW" sz="2000" dirty="0"/>
          </a:p>
          <a:p>
            <a:r>
              <a:rPr lang="zh-TW" altLang="en-US" sz="2000" dirty="0"/>
              <a:t>在</a:t>
            </a:r>
            <a:r>
              <a:rPr lang="en-US" altLang="zh-TW" sz="2000" dirty="0"/>
              <a:t>m=2</a:t>
            </a:r>
            <a:r>
              <a:rPr lang="zh-TW" altLang="en-US" sz="2000" dirty="0"/>
              <a:t>，</a:t>
            </a:r>
            <a:r>
              <a:rPr lang="en-US" altLang="zh-TW" sz="2000" dirty="0"/>
              <a:t>m=3</a:t>
            </a:r>
            <a:r>
              <a:rPr lang="zh-TW" altLang="en-US" sz="2000" dirty="0"/>
              <a:t>且</a:t>
            </a:r>
            <a:r>
              <a:rPr lang="en-US" altLang="zh-TW" sz="2000" dirty="0"/>
              <a:t>2&lt;=R&lt;=4</a:t>
            </a:r>
            <a:r>
              <a:rPr lang="zh-TW" altLang="en-US" sz="2000" dirty="0"/>
              <a:t>的情況下，</a:t>
            </a:r>
            <a:r>
              <a:rPr lang="en-US" altLang="zh-TW" sz="2000" dirty="0"/>
              <a:t>MIE</a:t>
            </a:r>
            <a:r>
              <a:rPr lang="zh-TW" altLang="en-US" sz="2000" dirty="0"/>
              <a:t>呈現較好的相對一致性。</a:t>
            </a:r>
          </a:p>
          <a:p>
            <a:pPr marL="0" indent="0">
              <a:buNone/>
            </a:pPr>
            <a:endParaRPr lang="zh-TW" altLang="en-US" sz="2000" b="1" dirty="0"/>
          </a:p>
        </p:txBody>
      </p:sp>
      <p:pic>
        <p:nvPicPr>
          <p:cNvPr id="5122" name="Picture 2" descr="https://ars.els-cdn.com/content/image/1-s2.0-S0020025521011944-gr8_lrg.jpg">
            <a:extLst>
              <a:ext uri="{FF2B5EF4-FFF2-40B4-BE49-F238E27FC236}">
                <a16:creationId xmlns:a16="http://schemas.microsoft.com/office/drawing/2014/main" id="{649CD993-B422-4A04-9497-7328E7984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2" y="1057737"/>
            <a:ext cx="4544870" cy="23712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ars.els-cdn.com/content/image/1-s2.0-S0020025521011944-gr9_lrg.jpg">
            <a:extLst>
              <a:ext uri="{FF2B5EF4-FFF2-40B4-BE49-F238E27FC236}">
                <a16:creationId xmlns:a16="http://schemas.microsoft.com/office/drawing/2014/main" id="{B0FC6F76-9A5C-4215-ABFD-DD7B0B422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34" y="3749073"/>
            <a:ext cx="4544871" cy="237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381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F940A-C820-4950-8281-59EA245BD01A}"/>
              </a:ext>
            </a:extLst>
          </p:cNvPr>
          <p:cNvSpPr>
            <a:spLocks noGrp="1"/>
          </p:cNvSpPr>
          <p:nvPr>
            <p:ph type="title"/>
          </p:nvPr>
        </p:nvSpPr>
        <p:spPr>
          <a:xfrm>
            <a:off x="-95250" y="365126"/>
            <a:ext cx="11449050" cy="413350"/>
          </a:xfrm>
        </p:spPr>
        <p:txBody>
          <a:bodyPr>
            <a:normAutofit fontScale="90000"/>
          </a:bodyPr>
          <a:lstStyle/>
          <a:p>
            <a:r>
              <a:rPr lang="en-US" altLang="zh-TW" sz="2000" dirty="0"/>
              <a:t>	</a:t>
            </a:r>
            <a:r>
              <a:rPr lang="en-US" altLang="zh-TW" sz="2700" dirty="0">
                <a:latin typeface="微軟正黑體" panose="020B0604030504040204" pitchFamily="34" charset="-120"/>
                <a:ea typeface="微軟正黑體" panose="020B0604030504040204" pitchFamily="34" charset="-120"/>
              </a:rPr>
              <a:t>4.2 Experiments on real physiological data</a:t>
            </a:r>
            <a:r>
              <a:rPr lang="zh-TW" altLang="en-US" sz="2700" dirty="0">
                <a:latin typeface="微軟正黑體" panose="020B0604030504040204" pitchFamily="34" charset="-120"/>
                <a:ea typeface="微軟正黑體" panose="020B0604030504040204" pitchFamily="34" charset="-120"/>
              </a:rPr>
              <a:t> </a:t>
            </a:r>
            <a:endParaRPr lang="zh-TW" altLang="en-US" sz="2000"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C9BE364B-5F7C-4526-B9F4-F37F6F5B01A7}"/>
              </a:ext>
            </a:extLst>
          </p:cNvPr>
          <p:cNvSpPr>
            <a:spLocks noGrp="1"/>
          </p:cNvSpPr>
          <p:nvPr>
            <p:ph sz="half" idx="2"/>
          </p:nvPr>
        </p:nvSpPr>
        <p:spPr>
          <a:xfrm>
            <a:off x="6524368" y="1825625"/>
            <a:ext cx="4829432" cy="4351338"/>
          </a:xfrm>
        </p:spPr>
        <p:txBody>
          <a:bodyPr/>
          <a:lstStyle/>
          <a:p>
            <a:pPr algn="ctr">
              <a:lnSpc>
                <a:spcPct val="150000"/>
              </a:lnSpc>
            </a:pPr>
            <a:endParaRPr lang="en-US" altLang="zh-TW" dirty="0">
              <a:latin typeface="微軟正黑體" panose="020B0604030504040204" pitchFamily="34" charset="-120"/>
              <a:ea typeface="微軟正黑體" panose="020B0604030504040204" pitchFamily="34" charset="-120"/>
            </a:endParaRPr>
          </a:p>
          <a:p>
            <a:pPr algn="ctr">
              <a:lnSpc>
                <a:spcPct val="150000"/>
              </a:lnSpc>
            </a:pP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sz="2000" b="1" dirty="0">
                <a:latin typeface="微軟正黑體" panose="020B0604030504040204" pitchFamily="34" charset="-120"/>
                <a:ea typeface="微軟正黑體" panose="020B0604030504040204" pitchFamily="34" charset="-120"/>
              </a:rPr>
              <a:t>ROC</a:t>
            </a:r>
            <a:r>
              <a:rPr lang="zh-TW" altLang="en-US" sz="2000" b="1" dirty="0">
                <a:latin typeface="微軟正黑體" panose="020B0604030504040204" pitchFamily="34" charset="-120"/>
                <a:ea typeface="微軟正黑體" panose="020B0604030504040204" pitchFamily="34" charset="-120"/>
              </a:rPr>
              <a:t>曲線下面積（</a:t>
            </a:r>
            <a:r>
              <a:rPr lang="en-US" altLang="zh-TW" sz="2000" b="1" dirty="0">
                <a:latin typeface="微軟正黑體" panose="020B0604030504040204" pitchFamily="34" charset="-120"/>
                <a:ea typeface="微軟正黑體" panose="020B0604030504040204" pitchFamily="34" charset="-120"/>
              </a:rPr>
              <a:t>AUC</a:t>
            </a:r>
            <a:r>
              <a:rPr lang="zh-TW" altLang="en-US" sz="2000" b="1" dirty="0">
                <a:latin typeface="微軟正黑體" panose="020B0604030504040204" pitchFamily="34" charset="-120"/>
                <a:ea typeface="微軟正黑體" panose="020B0604030504040204" pitchFamily="34" charset="-120"/>
              </a:rPr>
              <a:t>）值 </a:t>
            </a:r>
            <a:endParaRPr lang="en-US" altLang="zh-TW" sz="2000" b="1"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sz="2000" dirty="0">
                <a:solidFill>
                  <a:srgbClr val="00B050"/>
                </a:solidFill>
                <a:latin typeface="微軟正黑體" panose="020B0604030504040204" pitchFamily="34" charset="-120"/>
                <a:ea typeface="微軟正黑體" panose="020B0604030504040204" pitchFamily="34" charset="-120"/>
              </a:rPr>
              <a:t>MIE</a:t>
            </a:r>
            <a:r>
              <a:rPr lang="zh-TW" altLang="en-US" sz="2000" dirty="0">
                <a:latin typeface="微軟正黑體" panose="020B0604030504040204" pitchFamily="34" charset="-120"/>
                <a:ea typeface="微軟正黑體" panose="020B0604030504040204" pitchFamily="34" charset="-120"/>
              </a:rPr>
              <a:t>在任何尺度上產生更大的</a:t>
            </a:r>
            <a:r>
              <a:rPr lang="en-US" altLang="zh-TW" sz="2000" dirty="0">
                <a:latin typeface="微軟正黑體" panose="020B0604030504040204" pitchFamily="34" charset="-120"/>
                <a:ea typeface="微軟正黑體" panose="020B0604030504040204" pitchFamily="34" charset="-120"/>
              </a:rPr>
              <a:t>AUC</a:t>
            </a:r>
            <a:r>
              <a:rPr lang="zh-TW" altLang="en-US" sz="2000" dirty="0">
                <a:latin typeface="微軟正黑體" panose="020B0604030504040204" pitchFamily="34" charset="-120"/>
                <a:ea typeface="微軟正黑體" panose="020B0604030504040204" pitchFamily="34" charset="-120"/>
              </a:rPr>
              <a:t>值。</a:t>
            </a: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pic>
        <p:nvPicPr>
          <p:cNvPr id="7" name="Picture 2" descr="https://ars.els-cdn.com/content/image/1-s2.0-S0020025521011944-gr10_lrg.jpg">
            <a:extLst>
              <a:ext uri="{FF2B5EF4-FFF2-40B4-BE49-F238E27FC236}">
                <a16:creationId xmlns:a16="http://schemas.microsoft.com/office/drawing/2014/main" id="{ACC7F7BC-E0BF-46D7-9ADE-A5F592EF6E2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08538" y="2654206"/>
            <a:ext cx="5040923" cy="269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58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94695-FD1E-45C9-9DF1-40094B7FB556}"/>
              </a:ext>
            </a:extLst>
          </p:cNvPr>
          <p:cNvSpPr>
            <a:spLocks noGrp="1"/>
          </p:cNvSpPr>
          <p:nvPr>
            <p:ph type="title"/>
          </p:nvPr>
        </p:nvSpPr>
        <p:spPr>
          <a:xfrm>
            <a:off x="-95250" y="365126"/>
            <a:ext cx="11449050" cy="315911"/>
          </a:xfrm>
        </p:spPr>
        <p:txBody>
          <a:bodyPr>
            <a:normAutofit fontScale="90000"/>
          </a:bodyPr>
          <a:lstStyle/>
          <a:p>
            <a:r>
              <a:rPr lang="en-US" altLang="zh-TW" dirty="0"/>
              <a:t>	</a:t>
            </a:r>
            <a:r>
              <a:rPr lang="en-US" altLang="zh-TW" sz="3100" dirty="0"/>
              <a:t>4.2</a:t>
            </a:r>
            <a:r>
              <a:rPr lang="en-US" altLang="zh-TW" dirty="0"/>
              <a:t> Experiments on real physiological data</a:t>
            </a:r>
            <a:r>
              <a:rPr lang="zh-TW" altLang="en-US" dirty="0"/>
              <a:t> </a:t>
            </a:r>
          </a:p>
        </p:txBody>
      </p:sp>
      <p:sp>
        <p:nvSpPr>
          <p:cNvPr id="4" name="內容版面配置區 3">
            <a:extLst>
              <a:ext uri="{FF2B5EF4-FFF2-40B4-BE49-F238E27FC236}">
                <a16:creationId xmlns:a16="http://schemas.microsoft.com/office/drawing/2014/main" id="{2BD1C0A8-C5E7-4BD9-B0DA-C8A7333D9A88}"/>
              </a:ext>
            </a:extLst>
          </p:cNvPr>
          <p:cNvSpPr>
            <a:spLocks noGrp="1"/>
          </p:cNvSpPr>
          <p:nvPr>
            <p:ph idx="1"/>
          </p:nvPr>
        </p:nvSpPr>
        <p:spPr>
          <a:xfrm>
            <a:off x="6580682" y="1304925"/>
            <a:ext cx="4773118" cy="4872038"/>
          </a:xfrm>
        </p:spPr>
        <p:txBody>
          <a:bodyPr/>
          <a:lstStyle/>
          <a:p>
            <a:endParaRPr lang="en-US" altLang="zh-TW" dirty="0"/>
          </a:p>
          <a:p>
            <a:pPr marL="0" indent="0">
              <a:buNone/>
            </a:pPr>
            <a:endParaRPr lang="en-US" altLang="zh-TW" sz="2000" dirty="0"/>
          </a:p>
          <a:p>
            <a:pPr marL="0" indent="0">
              <a:spcBef>
                <a:spcPts val="0"/>
              </a:spcBef>
              <a:buNone/>
              <a:defRPr/>
            </a:pPr>
            <a:r>
              <a:rPr lang="zh-TW" altLang="en-US" sz="2000" b="1" dirty="0"/>
              <a:t>單因素變異數分析</a:t>
            </a:r>
            <a:endParaRPr lang="en-US" altLang="zh-TW" sz="2000" b="1" dirty="0"/>
          </a:p>
          <a:p>
            <a:pPr marL="0" indent="0">
              <a:spcBef>
                <a:spcPts val="0"/>
              </a:spcBef>
              <a:buNone/>
              <a:defRPr/>
            </a:pPr>
            <a:endParaRPr lang="en-US" altLang="zh-TW" sz="2000" b="1" dirty="0"/>
          </a:p>
          <a:p>
            <a:pPr>
              <a:spcBef>
                <a:spcPts val="0"/>
              </a:spcBef>
              <a:defRPr/>
            </a:pPr>
            <a:r>
              <a:rPr lang="zh-TW" altLang="en-US" sz="2000" dirty="0"/>
              <a:t>通過最小顯著差異檢驗來分析</a:t>
            </a:r>
            <a:r>
              <a:rPr lang="en-US" altLang="zh-TW" sz="2000" dirty="0" err="1"/>
              <a:t>MSE</a:t>
            </a:r>
            <a:r>
              <a:rPr lang="zh-TW" altLang="en-US" sz="2000" dirty="0"/>
              <a:t>、</a:t>
            </a:r>
            <a:r>
              <a:rPr lang="en-US" altLang="zh-TW" sz="2000" dirty="0" err="1"/>
              <a:t>RCMDE</a:t>
            </a:r>
            <a:r>
              <a:rPr lang="zh-TW" altLang="en-US" sz="2000" dirty="0"/>
              <a:t>和</a:t>
            </a:r>
            <a:r>
              <a:rPr lang="en-US" altLang="zh-TW" sz="2000" dirty="0"/>
              <a:t>MIE</a:t>
            </a:r>
            <a:r>
              <a:rPr lang="zh-TW" altLang="en-US" sz="2000" dirty="0"/>
              <a:t>的統計顯著性。</a:t>
            </a:r>
            <a:endParaRPr lang="en-US" altLang="zh-TW" sz="2000" dirty="0"/>
          </a:p>
          <a:p>
            <a:pPr marL="0" indent="0">
              <a:spcBef>
                <a:spcPts val="0"/>
              </a:spcBef>
              <a:buNone/>
              <a:defRPr/>
            </a:pPr>
            <a:r>
              <a:rPr lang="en-US" altLang="zh-TW" sz="2000" dirty="0"/>
              <a:t>  </a:t>
            </a:r>
            <a:r>
              <a:rPr lang="zh-TW" altLang="en-US" sz="2000" dirty="0"/>
              <a:t>（≧ </a:t>
            </a:r>
            <a:r>
              <a:rPr lang="en-US" altLang="zh-TW" sz="2000" dirty="0"/>
              <a:t>0.05</a:t>
            </a:r>
            <a:r>
              <a:rPr lang="zh-TW" altLang="en-US" sz="2000" dirty="0"/>
              <a:t>：綠／</a:t>
            </a:r>
            <a:r>
              <a:rPr lang="en-US" altLang="zh-TW" sz="2000" dirty="0"/>
              <a:t>&lt;0.05</a:t>
            </a:r>
            <a:r>
              <a:rPr lang="zh-TW" altLang="en-US" sz="2000" dirty="0"/>
              <a:t>：紅）</a:t>
            </a:r>
            <a:endParaRPr lang="en-US" altLang="zh-TW" sz="2000" dirty="0"/>
          </a:p>
          <a:p>
            <a:pPr>
              <a:spcBef>
                <a:spcPts val="0"/>
              </a:spcBef>
              <a:defRPr/>
            </a:pPr>
            <a:endParaRPr lang="zh-TW" altLang="en-US" sz="2000" dirty="0"/>
          </a:p>
          <a:p>
            <a:pPr marL="0" indent="0">
              <a:buNone/>
            </a:pPr>
            <a:endParaRPr lang="en-US" altLang="zh-TW" sz="2000" dirty="0"/>
          </a:p>
          <a:p>
            <a:r>
              <a:rPr lang="en-US" altLang="zh-TW" sz="2000" dirty="0"/>
              <a:t>MIE</a:t>
            </a:r>
            <a:r>
              <a:rPr lang="zh-TW" altLang="en-US" sz="2000" dirty="0"/>
              <a:t>是對健康的年輕和老年</a:t>
            </a:r>
            <a:r>
              <a:rPr lang="en-US" altLang="zh-TW" sz="2000" dirty="0" err="1"/>
              <a:t>OSV</a:t>
            </a:r>
            <a:r>
              <a:rPr lang="zh-TW" altLang="en-US" sz="2000" dirty="0"/>
              <a:t>組的三個指標中唯一具有</a:t>
            </a:r>
            <a:r>
              <a:rPr lang="zh-TW" altLang="en-US" sz="2000" b="1" dirty="0"/>
              <a:t>顯著性</a:t>
            </a:r>
            <a:r>
              <a:rPr lang="zh-TW" altLang="en-US" sz="2000" dirty="0"/>
              <a:t>的指標</a:t>
            </a:r>
            <a:endParaRPr lang="en-US" altLang="zh-TW" sz="2000" dirty="0"/>
          </a:p>
          <a:p>
            <a:endParaRPr lang="en-US" altLang="zh-TW" sz="2000" dirty="0"/>
          </a:p>
          <a:p>
            <a:endParaRPr lang="zh-TW" altLang="en-US" dirty="0"/>
          </a:p>
        </p:txBody>
      </p:sp>
      <p:pic>
        <p:nvPicPr>
          <p:cNvPr id="5" name="圖片 4">
            <a:extLst>
              <a:ext uri="{FF2B5EF4-FFF2-40B4-BE49-F238E27FC236}">
                <a16:creationId xmlns:a16="http://schemas.microsoft.com/office/drawing/2014/main" id="{EA64D59D-CC9C-4605-9DC6-368FF07A03E2}"/>
              </a:ext>
            </a:extLst>
          </p:cNvPr>
          <p:cNvPicPr>
            <a:picLocks noChangeAspect="1"/>
          </p:cNvPicPr>
          <p:nvPr/>
        </p:nvPicPr>
        <p:blipFill rotWithShape="1">
          <a:blip r:embed="rId3"/>
          <a:srcRect t="28958" r="67499" b="19028"/>
          <a:stretch/>
        </p:blipFill>
        <p:spPr>
          <a:xfrm>
            <a:off x="838199" y="1304925"/>
            <a:ext cx="5411929" cy="4872038"/>
          </a:xfrm>
          <a:prstGeom prst="rect">
            <a:avLst/>
          </a:prstGeom>
        </p:spPr>
      </p:pic>
    </p:spTree>
    <p:extLst>
      <p:ext uri="{BB962C8B-B14F-4D97-AF65-F5344CB8AC3E}">
        <p14:creationId xmlns:p14="http://schemas.microsoft.com/office/powerpoint/2010/main" val="2188284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C67378-3015-4274-A4DA-688363B07FC2}"/>
              </a:ext>
            </a:extLst>
          </p:cNvPr>
          <p:cNvSpPr>
            <a:spLocks noGrp="1"/>
          </p:cNvSpPr>
          <p:nvPr>
            <p:ph type="title"/>
          </p:nvPr>
        </p:nvSpPr>
        <p:spPr/>
        <p:txBody>
          <a:bodyPr>
            <a:normAutofit fontScale="90000"/>
          </a:bodyPr>
          <a:lstStyle/>
          <a:p>
            <a:r>
              <a:rPr lang="en-US" altLang="zh-TW" dirty="0"/>
              <a:t>	Contents</a:t>
            </a:r>
            <a:endParaRPr lang="zh-TW" altLang="en-US" dirty="0"/>
          </a:p>
        </p:txBody>
      </p:sp>
      <p:sp>
        <p:nvSpPr>
          <p:cNvPr id="3" name="內容版面配置區 2">
            <a:extLst>
              <a:ext uri="{FF2B5EF4-FFF2-40B4-BE49-F238E27FC236}">
                <a16:creationId xmlns:a16="http://schemas.microsoft.com/office/drawing/2014/main" id="{544A244D-4D0B-4F1A-9C73-BB1F8B7A16CD}"/>
              </a:ext>
            </a:extLst>
          </p:cNvPr>
          <p:cNvSpPr>
            <a:spLocks noGrp="1"/>
          </p:cNvSpPr>
          <p:nvPr>
            <p:ph sz="half" idx="1"/>
          </p:nvPr>
        </p:nvSpPr>
        <p:spPr/>
        <p:txBody>
          <a:bodyPr>
            <a:normAutofit/>
          </a:bodyPr>
          <a:lstStyle/>
          <a:p>
            <a:pPr marL="0" indent="0">
              <a:buNone/>
            </a:pPr>
            <a:r>
              <a:rPr lang="en-US" altLang="zh-TW" sz="1800" b="1" dirty="0">
                <a:solidFill>
                  <a:srgbClr val="0070C0"/>
                </a:solidFill>
                <a:latin typeface="微軟正黑體" panose="020B0604030504040204" pitchFamily="34" charset="-120"/>
                <a:ea typeface="微軟正黑體" panose="020B0604030504040204" pitchFamily="34" charset="-120"/>
              </a:rPr>
              <a:t>Abstract</a:t>
            </a:r>
          </a:p>
          <a:p>
            <a:pPr marL="0" indent="0">
              <a:buNone/>
            </a:pPr>
            <a:r>
              <a:rPr lang="en-US" altLang="zh-TW" sz="1800" b="1" dirty="0">
                <a:solidFill>
                  <a:srgbClr val="0070C0"/>
                </a:solidFill>
                <a:latin typeface="微軟正黑體" panose="020B0604030504040204" pitchFamily="34" charset="-120"/>
                <a:ea typeface="微軟正黑體" panose="020B0604030504040204" pitchFamily="34" charset="-120"/>
              </a:rPr>
              <a:t>Introduction</a:t>
            </a:r>
            <a:r>
              <a:rPr lang="zh-TW" altLang="en-US" sz="1800" b="1" dirty="0">
                <a:solidFill>
                  <a:srgbClr val="0070C0"/>
                </a:solidFill>
                <a:latin typeface="微軟正黑體" panose="020B0604030504040204" pitchFamily="34" charset="-120"/>
                <a:ea typeface="微軟正黑體" panose="020B0604030504040204" pitchFamily="34" charset="-120"/>
              </a:rPr>
              <a:t> </a:t>
            </a:r>
            <a:endParaRPr lang="en-US" altLang="zh-TW" sz="1800" b="1" dirty="0">
              <a:solidFill>
                <a:srgbClr val="0070C0"/>
              </a:solidFill>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理論</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各種熵分析法回顧</a:t>
            </a:r>
            <a:endParaRPr lang="en-US" altLang="zh-TW" sz="1800" dirty="0">
              <a:latin typeface="微軟正黑體" panose="020B0604030504040204" pitchFamily="34" charset="-120"/>
              <a:ea typeface="微軟正黑體" panose="020B0604030504040204" pitchFamily="34" charset="-120"/>
            </a:endParaRPr>
          </a:p>
          <a:p>
            <a:pPr marL="0" indent="0">
              <a:buNone/>
            </a:pPr>
            <a:r>
              <a:rPr lang="en-US" altLang="zh-TW" sz="1800" b="1" dirty="0">
                <a:solidFill>
                  <a:srgbClr val="0070C0"/>
                </a:solidFill>
                <a:latin typeface="微軟正黑體" panose="020B0604030504040204" pitchFamily="34" charset="-120"/>
                <a:ea typeface="微軟正黑體" panose="020B0604030504040204" pitchFamily="34" charset="-120"/>
              </a:rPr>
              <a:t>Method</a:t>
            </a:r>
          </a:p>
          <a:p>
            <a:pPr marL="457200" lvl="1" indent="0">
              <a:buNone/>
            </a:pPr>
            <a:r>
              <a:rPr lang="en-US" altLang="zh-TW" sz="1800" dirty="0">
                <a:latin typeface="微軟正黑體" panose="020B0604030504040204" pitchFamily="34" charset="-120"/>
                <a:ea typeface="微軟正黑體" panose="020B0604030504040204" pitchFamily="34" charset="-120"/>
              </a:rPr>
              <a:t>2.1 </a:t>
            </a:r>
            <a:r>
              <a:rPr lang="en-US" altLang="zh-TW" sz="1800" dirty="0" err="1">
                <a:latin typeface="微軟正黑體" panose="020B0604030504040204" pitchFamily="34" charset="-120"/>
                <a:ea typeface="微軟正黑體" panose="020B0604030504040204" pitchFamily="34" charset="-120"/>
              </a:rPr>
              <a:t>MSE</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RCMSE</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dirty="0">
                <a:latin typeface="微軟正黑體" panose="020B0604030504040204" pitchFamily="34" charset="-120"/>
                <a:ea typeface="微軟正黑體" panose="020B0604030504040204" pitchFamily="34" charset="-120"/>
              </a:rPr>
              <a:t>2.2 </a:t>
            </a:r>
            <a:r>
              <a:rPr lang="en-US" altLang="zh-TW" sz="1800" dirty="0" err="1">
                <a:latin typeface="微軟正黑體" panose="020B0604030504040204" pitchFamily="34" charset="-120"/>
                <a:ea typeface="微軟正黑體" panose="020B0604030504040204" pitchFamily="34" charset="-120"/>
              </a:rPr>
              <a:t>RCMPE</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dirty="0">
                <a:latin typeface="微軟正黑體" panose="020B0604030504040204" pitchFamily="34" charset="-120"/>
                <a:ea typeface="微軟正黑體" panose="020B0604030504040204" pitchFamily="34" charset="-120"/>
              </a:rPr>
              <a:t>2.3 </a:t>
            </a:r>
            <a:r>
              <a:rPr lang="en-US" altLang="zh-TW" sz="1800" dirty="0" err="1">
                <a:latin typeface="微軟正黑體" panose="020B0604030504040204" pitchFamily="34" charset="-120"/>
                <a:ea typeface="微軟正黑體" panose="020B0604030504040204" pitchFamily="34" charset="-120"/>
              </a:rPr>
              <a:t>RCMDE</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dirty="0">
                <a:latin typeface="微軟正黑體" panose="020B0604030504040204" pitchFamily="34" charset="-120"/>
                <a:ea typeface="微軟正黑體" panose="020B0604030504040204" pitchFamily="34" charset="-120"/>
              </a:rPr>
              <a:t>2.4 MIE</a:t>
            </a:r>
          </a:p>
          <a:p>
            <a:pPr marL="0" indent="0">
              <a:buNone/>
            </a:pPr>
            <a:endParaRPr lang="en-US" altLang="zh-TW" sz="2200" dirty="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p>
          <a:p>
            <a:endParaRPr lang="zh-TW" altLang="en-US" dirty="0"/>
          </a:p>
        </p:txBody>
      </p:sp>
      <p:sp>
        <p:nvSpPr>
          <p:cNvPr id="4" name="內容版面配置區 3">
            <a:extLst>
              <a:ext uri="{FF2B5EF4-FFF2-40B4-BE49-F238E27FC236}">
                <a16:creationId xmlns:a16="http://schemas.microsoft.com/office/drawing/2014/main" id="{B3ACCF36-6921-4444-820B-8846E3E95D86}"/>
              </a:ext>
            </a:extLst>
          </p:cNvPr>
          <p:cNvSpPr>
            <a:spLocks noGrp="1"/>
          </p:cNvSpPr>
          <p:nvPr>
            <p:ph sz="half" idx="2"/>
          </p:nvPr>
        </p:nvSpPr>
        <p:spPr>
          <a:xfrm>
            <a:off x="5684520" y="1825625"/>
            <a:ext cx="5669280" cy="4351338"/>
          </a:xfrm>
        </p:spPr>
        <p:txBody>
          <a:bodyPr>
            <a:normAutofit/>
          </a:bodyPr>
          <a:lstStyle/>
          <a:p>
            <a:pPr marL="0" indent="0">
              <a:lnSpc>
                <a:spcPct val="100000"/>
              </a:lnSpc>
              <a:buNone/>
            </a:pPr>
            <a:r>
              <a:rPr lang="en-US" altLang="zh-TW" sz="1800" b="1" dirty="0">
                <a:solidFill>
                  <a:srgbClr val="0070C0"/>
                </a:solidFill>
                <a:latin typeface="微軟正黑體" panose="020B0604030504040204" pitchFamily="34" charset="-120"/>
                <a:ea typeface="微軟正黑體" panose="020B0604030504040204" pitchFamily="34" charset="-120"/>
              </a:rPr>
              <a:t>Experiments and results</a:t>
            </a:r>
          </a:p>
          <a:p>
            <a:pPr marL="457200" lvl="1" indent="0">
              <a:lnSpc>
                <a:spcPct val="100000"/>
              </a:lnSpc>
              <a:buNone/>
            </a:pPr>
            <a:r>
              <a:rPr lang="en-US" altLang="zh-TW" sz="1800" dirty="0">
                <a:latin typeface="微軟正黑體" panose="020B0604030504040204" pitchFamily="34" charset="-120"/>
                <a:ea typeface="微軟正黑體" panose="020B0604030504040204" pitchFamily="34" charset="-120"/>
              </a:rPr>
              <a:t>4.1 Experiments on simulated data </a:t>
            </a:r>
          </a:p>
          <a:p>
            <a:pPr lvl="2">
              <a:lnSpc>
                <a:spcPct val="100000"/>
              </a:lnSpc>
            </a:pPr>
            <a:r>
              <a:rPr lang="en-US" altLang="zh-TW" sz="1800" dirty="0">
                <a:latin typeface="微軟正黑體" panose="020B0604030504040204" pitchFamily="34" charset="-120"/>
                <a:ea typeface="微軟正黑體" panose="020B0604030504040204" pitchFamily="34" charset="-120"/>
              </a:rPr>
              <a:t>validation</a:t>
            </a:r>
          </a:p>
          <a:p>
            <a:pPr lvl="2">
              <a:lnSpc>
                <a:spcPct val="100000"/>
              </a:lnSpc>
            </a:pPr>
            <a:r>
              <a:rPr lang="en-US" altLang="zh-TW" sz="1800" dirty="0">
                <a:latin typeface="微軟正黑體" panose="020B0604030504040204" pitchFamily="34" charset="-120"/>
                <a:ea typeface="微軟正黑體" panose="020B0604030504040204" pitchFamily="34" charset="-120"/>
              </a:rPr>
              <a:t>stability</a:t>
            </a:r>
          </a:p>
          <a:p>
            <a:pPr lvl="2">
              <a:lnSpc>
                <a:spcPct val="100000"/>
              </a:lnSpc>
            </a:pPr>
            <a:r>
              <a:rPr lang="en-US" altLang="zh-TW" sz="1800" dirty="0">
                <a:latin typeface="微軟正黑體" panose="020B0604030504040204" pitchFamily="34" charset="-120"/>
                <a:ea typeface="微軟正黑體" panose="020B0604030504040204" pitchFamily="34" charset="-120"/>
              </a:rPr>
              <a:t>computational efficiency</a:t>
            </a:r>
          </a:p>
          <a:p>
            <a:pPr marL="457200" lvl="1" indent="0">
              <a:lnSpc>
                <a:spcPct val="100000"/>
              </a:lnSpc>
              <a:buNone/>
            </a:pPr>
            <a:r>
              <a:rPr lang="en-US" altLang="zh-TW" sz="1800" dirty="0">
                <a:latin typeface="微軟正黑體" panose="020B0604030504040204" pitchFamily="34" charset="-120"/>
                <a:ea typeface="微軟正黑體" panose="020B0604030504040204" pitchFamily="34" charset="-120"/>
              </a:rPr>
              <a:t>4.2 Experiments on real physiological data</a:t>
            </a:r>
          </a:p>
          <a:p>
            <a:pPr marL="914400" lvl="2" indent="0">
              <a:lnSpc>
                <a:spcPct val="110000"/>
              </a:lnSpc>
              <a:buFont typeface="Arial" panose="020B0604020202020204" pitchFamily="34" charset="0"/>
              <a:buNone/>
            </a:pPr>
            <a:r>
              <a:rPr lang="en-US" altLang="zh-TW" sz="1800" dirty="0">
                <a:latin typeface="微軟正黑體" panose="020B0604030504040204" pitchFamily="34" charset="-120"/>
                <a:ea typeface="微軟正黑體" panose="020B0604030504040204" pitchFamily="34" charset="-120"/>
              </a:rPr>
              <a:t>EGG</a:t>
            </a:r>
          </a:p>
          <a:p>
            <a:pPr marL="914400" lvl="2" indent="0">
              <a:lnSpc>
                <a:spcPct val="110000"/>
              </a:lnSpc>
              <a:buFont typeface="Arial" panose="020B0604020202020204" pitchFamily="34" charset="0"/>
              <a:buNone/>
            </a:pPr>
            <a:r>
              <a:rPr lang="en-US" altLang="zh-TW" sz="1800" dirty="0">
                <a:latin typeface="微軟正黑體" panose="020B0604030504040204" pitchFamily="34" charset="-120"/>
                <a:ea typeface="微軟正黑體" panose="020B0604030504040204" pitchFamily="34" charset="-120"/>
              </a:rPr>
              <a:t>RR</a:t>
            </a:r>
          </a:p>
          <a:p>
            <a:pPr marL="914400" lvl="2" indent="0">
              <a:lnSpc>
                <a:spcPct val="110000"/>
              </a:lnSpc>
              <a:buFont typeface="Arial" panose="020B0604020202020204" pitchFamily="34" charset="0"/>
              <a:buNone/>
            </a:pPr>
            <a:r>
              <a:rPr lang="en-US" altLang="zh-TW" sz="1800" dirty="0" err="1">
                <a:latin typeface="微軟正黑體" panose="020B0604030504040204" pitchFamily="34" charset="-120"/>
                <a:ea typeface="微軟正黑體" panose="020B0604030504040204" pitchFamily="34" charset="-120"/>
              </a:rPr>
              <a:t>OSV</a:t>
            </a:r>
            <a:endParaRPr lang="en-US" altLang="zh-TW" sz="1800" dirty="0">
              <a:latin typeface="微軟正黑體" panose="020B0604030504040204" pitchFamily="34" charset="-120"/>
              <a:ea typeface="微軟正黑體" panose="020B0604030504040204" pitchFamily="34" charset="-120"/>
            </a:endParaRPr>
          </a:p>
          <a:p>
            <a:pPr marL="0" indent="0">
              <a:lnSpc>
                <a:spcPct val="100000"/>
              </a:lnSpc>
              <a:buNone/>
            </a:pPr>
            <a:r>
              <a:rPr lang="en-US" altLang="zh-TW" sz="1800" b="1" dirty="0">
                <a:solidFill>
                  <a:srgbClr val="0070C0"/>
                </a:solidFill>
                <a:latin typeface="微軟正黑體" panose="020B0604030504040204" pitchFamily="34" charset="-120"/>
                <a:ea typeface="微軟正黑體" panose="020B0604030504040204" pitchFamily="34" charset="-120"/>
              </a:rPr>
              <a:t>Discussion</a:t>
            </a:r>
          </a:p>
          <a:p>
            <a:pPr marL="0" indent="0">
              <a:lnSpc>
                <a:spcPct val="100000"/>
              </a:lnSpc>
              <a:buNone/>
            </a:pPr>
            <a:r>
              <a:rPr lang="en-US" altLang="zh-TW" sz="1800" b="1" dirty="0">
                <a:solidFill>
                  <a:srgbClr val="0070C0"/>
                </a:solidFill>
                <a:latin typeface="微軟正黑體" panose="020B0604030504040204" pitchFamily="34" charset="-120"/>
                <a:ea typeface="微軟正黑體" panose="020B0604030504040204" pitchFamily="34" charset="-120"/>
              </a:rPr>
              <a:t>Conclusion</a:t>
            </a:r>
          </a:p>
        </p:txBody>
      </p:sp>
    </p:spTree>
    <p:extLst>
      <p:ext uri="{BB962C8B-B14F-4D97-AF65-F5344CB8AC3E}">
        <p14:creationId xmlns:p14="http://schemas.microsoft.com/office/powerpoint/2010/main" val="2555384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3BB22D7-DC92-4366-BAE9-214561A2CC6F}"/>
              </a:ext>
            </a:extLst>
          </p:cNvPr>
          <p:cNvPicPr>
            <a:picLocks noChangeAspect="1"/>
          </p:cNvPicPr>
          <p:nvPr/>
        </p:nvPicPr>
        <p:blipFill rotWithShape="1">
          <a:blip r:embed="rId3"/>
          <a:srcRect l="1724" t="25556" r="1385" b="21296"/>
          <a:stretch/>
        </p:blipFill>
        <p:spPr>
          <a:xfrm>
            <a:off x="789912" y="1791815"/>
            <a:ext cx="10612175" cy="3274369"/>
          </a:xfrm>
          <a:prstGeom prst="rect">
            <a:avLst/>
          </a:prstGeom>
        </p:spPr>
      </p:pic>
      <p:sp>
        <p:nvSpPr>
          <p:cNvPr id="3" name="矩形 2">
            <a:extLst>
              <a:ext uri="{FF2B5EF4-FFF2-40B4-BE49-F238E27FC236}">
                <a16:creationId xmlns:a16="http://schemas.microsoft.com/office/drawing/2014/main" id="{73C75D82-8211-422D-9225-CCC5227E4BCB}"/>
              </a:ext>
            </a:extLst>
          </p:cNvPr>
          <p:cNvSpPr/>
          <p:nvPr/>
        </p:nvSpPr>
        <p:spPr>
          <a:xfrm>
            <a:off x="613719" y="768431"/>
            <a:ext cx="10046043" cy="726994"/>
          </a:xfrm>
          <a:prstGeom prst="rect">
            <a:avLst/>
          </a:prstGeom>
        </p:spPr>
        <p:txBody>
          <a:bodyPr wrap="square">
            <a:spAutoFit/>
          </a:bodyPr>
          <a:lstStyle/>
          <a:p>
            <a:pPr>
              <a:lnSpc>
                <a:spcPct val="120000"/>
              </a:lnSpc>
            </a:pPr>
            <a:r>
              <a:rPr lang="zh-TW" altLang="en-US" dirty="0">
                <a:solidFill>
                  <a:schemeClr val="dk1"/>
                </a:solidFill>
                <a:latin typeface="微軟正黑體" panose="020B0604030504040204" pitchFamily="34" charset="-120"/>
                <a:ea typeface="微軟正黑體" panose="020B0604030504040204" pitchFamily="34" charset="-120"/>
              </a:rPr>
              <a:t>使用</a:t>
            </a:r>
            <a:r>
              <a:rPr lang="en-US" altLang="zh-TW" dirty="0">
                <a:solidFill>
                  <a:schemeClr val="dk1"/>
                </a:solidFill>
                <a:ea typeface="微軟正黑體" panose="020B0604030504040204" pitchFamily="34" charset="-120"/>
              </a:rPr>
              <a:t>Fisher’s discriminant function</a:t>
            </a:r>
            <a:r>
              <a:rPr lang="zh-TW" altLang="en-US" dirty="0">
                <a:solidFill>
                  <a:schemeClr val="dk1"/>
                </a:solidFill>
                <a:latin typeface="微軟正黑體" panose="020B0604030504040204" pitchFamily="34" charset="-120"/>
                <a:ea typeface="微軟正黑體" panose="020B0604030504040204" pitchFamily="34" charset="-120"/>
              </a:rPr>
              <a:t>判別函數評估這些指標區分每組記錄的性能。</a:t>
            </a:r>
            <a:endParaRPr lang="en-US" altLang="zh-TW" dirty="0">
              <a:solidFill>
                <a:schemeClr val="dk1"/>
              </a:solidFill>
              <a:latin typeface="微軟正黑體" panose="020B0604030504040204" pitchFamily="34" charset="-120"/>
              <a:ea typeface="微軟正黑體" panose="020B0604030504040204" pitchFamily="34" charset="-120"/>
            </a:endParaRPr>
          </a:p>
          <a:p>
            <a:pPr>
              <a:lnSpc>
                <a:spcPct val="120000"/>
              </a:lnSpc>
            </a:pPr>
            <a:r>
              <a:rPr lang="zh-TW" altLang="en-US" dirty="0">
                <a:solidFill>
                  <a:schemeClr val="dk1"/>
                </a:solidFill>
                <a:latin typeface="微軟正黑體" panose="020B0604030504040204" pitchFamily="34" charset="-120"/>
                <a:ea typeface="微軟正黑體" panose="020B0604030504040204" pitchFamily="34" charset="-120"/>
              </a:rPr>
              <a:t>計算了各指標的整體準確度、敏感度和特異度。</a:t>
            </a:r>
          </a:p>
        </p:txBody>
      </p:sp>
      <p:sp>
        <p:nvSpPr>
          <p:cNvPr id="5" name="矩形 4">
            <a:extLst>
              <a:ext uri="{FF2B5EF4-FFF2-40B4-BE49-F238E27FC236}">
                <a16:creationId xmlns:a16="http://schemas.microsoft.com/office/drawing/2014/main" id="{029152B1-90F4-4BD3-886F-3A2C137A266E}"/>
              </a:ext>
            </a:extLst>
          </p:cNvPr>
          <p:cNvSpPr/>
          <p:nvPr/>
        </p:nvSpPr>
        <p:spPr>
          <a:xfrm>
            <a:off x="8751319" y="1264593"/>
            <a:ext cx="3251211" cy="461665"/>
          </a:xfrm>
          <a:prstGeom prst="rect">
            <a:avLst/>
          </a:prstGeom>
        </p:spPr>
        <p:txBody>
          <a:bodyPr wrap="none">
            <a:spAutoFit/>
          </a:bodyPr>
          <a:lstStyle/>
          <a:p>
            <a:pPr algn="ctr"/>
            <a:r>
              <a:rPr lang="zh-TW" altLang="en-US" sz="1200" dirty="0">
                <a:latin typeface="微軟正黑體" panose="020B0604030504040204" pitchFamily="34" charset="-120"/>
                <a:ea typeface="微軟正黑體" panose="020B0604030504040204" pitchFamily="34" charset="-120"/>
              </a:rPr>
              <a:t>所有統計檢驗均使用</a:t>
            </a:r>
            <a:r>
              <a:rPr lang="en-US" altLang="zh-TW" sz="1200" dirty="0">
                <a:latin typeface="微軟正黑體" panose="020B0604030504040204" pitchFamily="34" charset="-120"/>
                <a:ea typeface="微軟正黑體" panose="020B0604030504040204" pitchFamily="34" charset="-120"/>
              </a:rPr>
              <a:t>SPSS</a:t>
            </a:r>
            <a:r>
              <a:rPr lang="zh-TW" altLang="en-US" sz="1200" dirty="0">
                <a:latin typeface="微軟正黑體" panose="020B0604030504040204" pitchFamily="34" charset="-120"/>
                <a:ea typeface="微軟正黑體" panose="020B0604030504040204" pitchFamily="34" charset="-120"/>
              </a:rPr>
              <a:t>版本</a:t>
            </a:r>
            <a:r>
              <a:rPr lang="en-US" altLang="zh-TW" sz="1200" dirty="0">
                <a:latin typeface="微軟正黑體" panose="020B0604030504040204" pitchFamily="34" charset="-120"/>
                <a:ea typeface="微軟正黑體" panose="020B0604030504040204" pitchFamily="34" charset="-120"/>
              </a:rPr>
              <a:t>22.0.0.0</a:t>
            </a:r>
            <a:r>
              <a:rPr lang="zh-TW" altLang="en-US" sz="1200" dirty="0">
                <a:latin typeface="微軟正黑體" panose="020B0604030504040204" pitchFamily="34" charset="-120"/>
                <a:ea typeface="微軟正黑體" panose="020B0604030504040204" pitchFamily="34" charset="-120"/>
              </a:rPr>
              <a:t>進行。</a:t>
            </a:r>
            <a:endParaRPr lang="en-US" altLang="zh-TW" sz="1200" dirty="0">
              <a:latin typeface="微軟正黑體" panose="020B0604030504040204" pitchFamily="34" charset="-120"/>
              <a:ea typeface="微軟正黑體" panose="020B0604030504040204" pitchFamily="34" charset="-120"/>
            </a:endParaRPr>
          </a:p>
          <a:p>
            <a:pPr algn="r"/>
            <a:r>
              <a:rPr lang="en-US" altLang="zh-TW" sz="1200" dirty="0"/>
              <a:t>&lt;65</a:t>
            </a:r>
            <a:r>
              <a:rPr lang="zh-TW" altLang="en-US" sz="1200" dirty="0"/>
              <a:t>：紅／</a:t>
            </a:r>
            <a:r>
              <a:rPr lang="en-US" altLang="zh-TW" sz="1200" dirty="0"/>
              <a:t>65~85</a:t>
            </a:r>
            <a:r>
              <a:rPr lang="zh-TW" altLang="en-US" sz="1200" dirty="0"/>
              <a:t>：黃／</a:t>
            </a:r>
            <a:r>
              <a:rPr lang="en-US" altLang="zh-TW" sz="1200" dirty="0"/>
              <a:t>&gt;85</a:t>
            </a:r>
            <a:r>
              <a:rPr lang="zh-TW" altLang="en-US" sz="1200" dirty="0"/>
              <a:t>：綠</a:t>
            </a:r>
            <a:endParaRPr lang="en-US" altLang="zh-TW" sz="1200" dirty="0"/>
          </a:p>
        </p:txBody>
      </p:sp>
      <p:sp>
        <p:nvSpPr>
          <p:cNvPr id="6" name="矩形 5">
            <a:extLst>
              <a:ext uri="{FF2B5EF4-FFF2-40B4-BE49-F238E27FC236}">
                <a16:creationId xmlns:a16="http://schemas.microsoft.com/office/drawing/2014/main" id="{13B5208C-1BB0-4087-A32A-D7C6307E6DA1}"/>
              </a:ext>
            </a:extLst>
          </p:cNvPr>
          <p:cNvSpPr/>
          <p:nvPr/>
        </p:nvSpPr>
        <p:spPr>
          <a:xfrm>
            <a:off x="613719" y="5354934"/>
            <a:ext cx="10046043" cy="1065613"/>
          </a:xfrm>
          <a:prstGeom prst="rect">
            <a:avLst/>
          </a:prstGeom>
        </p:spPr>
        <p:txBody>
          <a:bodyPr wrap="square">
            <a:spAutoFit/>
          </a:bodyPr>
          <a:lstStyle/>
          <a:p>
            <a:pPr marL="285750" lvl="0" indent="-285750">
              <a:lnSpc>
                <a:spcPct val="120000"/>
              </a:lnSpc>
              <a:buFont typeface="Arial" panose="020B0604020202020204" pitchFamily="34" charset="0"/>
              <a:buChar char="•"/>
              <a:defRPr/>
            </a:pPr>
            <a:r>
              <a:rPr lang="en-US" altLang="zh-TW" dirty="0" err="1">
                <a:solidFill>
                  <a:schemeClr val="dk1"/>
                </a:solidFill>
                <a:latin typeface="微軟正黑體" panose="020B0604030504040204" pitchFamily="34" charset="-120"/>
                <a:ea typeface="微軟正黑體" panose="020B0604030504040204" pitchFamily="34" charset="-120"/>
              </a:rPr>
              <a:t>MSE</a:t>
            </a:r>
            <a:r>
              <a:rPr lang="zh-TW" altLang="en-US" dirty="0">
                <a:solidFill>
                  <a:schemeClr val="dk1"/>
                </a:solidFill>
                <a:latin typeface="微軟正黑體" panose="020B0604030504040204" pitchFamily="34" charset="-120"/>
                <a:ea typeface="微軟正黑體" panose="020B0604030504040204" pitchFamily="34" charset="-120"/>
              </a:rPr>
              <a:t>和</a:t>
            </a:r>
            <a:r>
              <a:rPr lang="en-US" altLang="zh-TW" dirty="0" err="1">
                <a:solidFill>
                  <a:schemeClr val="dk1"/>
                </a:solidFill>
                <a:latin typeface="微軟正黑體" panose="020B0604030504040204" pitchFamily="34" charset="-120"/>
                <a:ea typeface="微軟正黑體" panose="020B0604030504040204" pitchFamily="34" charset="-120"/>
              </a:rPr>
              <a:t>RCMDE</a:t>
            </a:r>
            <a:r>
              <a:rPr lang="zh-TW" altLang="en-US" dirty="0">
                <a:solidFill>
                  <a:schemeClr val="dk1"/>
                </a:solidFill>
                <a:latin typeface="微軟正黑體" panose="020B0604030504040204" pitchFamily="34" charset="-120"/>
                <a:ea typeface="微軟正黑體" panose="020B0604030504040204" pitchFamily="34" charset="-120"/>
              </a:rPr>
              <a:t>在大尺度上具有更好的識別能力。</a:t>
            </a:r>
            <a:endParaRPr lang="en-US" altLang="zh-TW" dirty="0">
              <a:solidFill>
                <a:schemeClr val="dk1"/>
              </a:solidFill>
              <a:latin typeface="微軟正黑體" panose="020B0604030504040204" pitchFamily="34" charset="-120"/>
              <a:ea typeface="微軟正黑體" panose="020B0604030504040204" pitchFamily="34" charset="-120"/>
            </a:endParaRPr>
          </a:p>
          <a:p>
            <a:pPr marL="285750" lvl="0" indent="-285750">
              <a:lnSpc>
                <a:spcPct val="120000"/>
              </a:lnSpc>
              <a:buFont typeface="Arial" panose="020B0604020202020204" pitchFamily="34" charset="0"/>
              <a:buChar char="•"/>
              <a:defRPr/>
            </a:pPr>
            <a:r>
              <a:rPr lang="en-US" altLang="zh-TW" dirty="0" err="1">
                <a:solidFill>
                  <a:schemeClr val="dk1"/>
                </a:solidFill>
                <a:latin typeface="微軟正黑體" panose="020B0604030504040204" pitchFamily="34" charset="-120"/>
                <a:ea typeface="微軟正黑體" panose="020B0604030504040204" pitchFamily="34" charset="-120"/>
              </a:rPr>
              <a:t>MSE</a:t>
            </a:r>
            <a:r>
              <a:rPr lang="zh-TW" altLang="en-US" dirty="0">
                <a:solidFill>
                  <a:schemeClr val="dk1"/>
                </a:solidFill>
                <a:latin typeface="微軟正黑體" panose="020B0604030504040204" pitchFamily="34" charset="-120"/>
                <a:ea typeface="微軟正黑體" panose="020B0604030504040204" pitchFamily="34" charset="-120"/>
              </a:rPr>
              <a:t>和</a:t>
            </a:r>
            <a:r>
              <a:rPr lang="en-US" altLang="zh-TW" dirty="0" err="1">
                <a:solidFill>
                  <a:schemeClr val="dk1"/>
                </a:solidFill>
                <a:latin typeface="微軟正黑體" panose="020B0604030504040204" pitchFamily="34" charset="-120"/>
                <a:ea typeface="微軟正黑體" panose="020B0604030504040204" pitchFamily="34" charset="-120"/>
              </a:rPr>
              <a:t>RCMDE</a:t>
            </a:r>
            <a:r>
              <a:rPr lang="zh-TW" altLang="en-US" dirty="0">
                <a:solidFill>
                  <a:schemeClr val="dk1"/>
                </a:solidFill>
                <a:latin typeface="微軟正黑體" panose="020B0604030504040204" pitchFamily="34" charset="-120"/>
                <a:ea typeface="微軟正黑體" panose="020B0604030504040204" pitchFamily="34" charset="-120"/>
              </a:rPr>
              <a:t>在健康和患者</a:t>
            </a:r>
            <a:r>
              <a:rPr lang="en-US" altLang="zh-TW" dirty="0">
                <a:solidFill>
                  <a:schemeClr val="dk1"/>
                </a:solidFill>
                <a:latin typeface="微軟正黑體" panose="020B0604030504040204" pitchFamily="34" charset="-120"/>
                <a:ea typeface="微軟正黑體" panose="020B0604030504040204" pitchFamily="34" charset="-120"/>
              </a:rPr>
              <a:t>RR</a:t>
            </a:r>
            <a:r>
              <a:rPr lang="zh-TW" altLang="en-US" dirty="0">
                <a:solidFill>
                  <a:schemeClr val="dk1"/>
                </a:solidFill>
                <a:latin typeface="微軟正黑體" panose="020B0604030504040204" pitchFamily="34" charset="-120"/>
                <a:ea typeface="微軟正黑體" panose="020B0604030504040204" pitchFamily="34" charset="-120"/>
              </a:rPr>
              <a:t>時間序列上的準確度、敏感度和特異度均低於</a:t>
            </a:r>
            <a:r>
              <a:rPr lang="en-US" altLang="zh-TW" dirty="0">
                <a:solidFill>
                  <a:schemeClr val="dk1"/>
                </a:solidFill>
                <a:latin typeface="微軟正黑體" panose="020B0604030504040204" pitchFamily="34" charset="-120"/>
                <a:ea typeface="微軟正黑體" panose="020B0604030504040204" pitchFamily="34" charset="-120"/>
              </a:rPr>
              <a:t>MIE</a:t>
            </a:r>
            <a:r>
              <a:rPr lang="zh-TW" altLang="en-US" dirty="0">
                <a:solidFill>
                  <a:schemeClr val="dk1"/>
                </a:solidFill>
                <a:latin typeface="微軟正黑體" panose="020B0604030504040204" pitchFamily="34" charset="-120"/>
                <a:ea typeface="微軟正黑體" panose="020B0604030504040204" pitchFamily="34" charset="-120"/>
              </a:rPr>
              <a:t>的大多數尺度。</a:t>
            </a:r>
            <a:endParaRPr lang="en-US" altLang="zh-TW" dirty="0">
              <a:solidFill>
                <a:schemeClr val="dk1"/>
              </a:solidFill>
              <a:latin typeface="微軟正黑體" panose="020B0604030504040204" pitchFamily="34" charset="-120"/>
              <a:ea typeface="微軟正黑體" panose="020B0604030504040204" pitchFamily="34" charset="-120"/>
            </a:endParaRPr>
          </a:p>
          <a:p>
            <a:pPr marL="285750" lvl="0" indent="-285750">
              <a:lnSpc>
                <a:spcPct val="120000"/>
              </a:lnSpc>
              <a:buFont typeface="Arial" panose="020B0604020202020204" pitchFamily="34" charset="0"/>
              <a:buChar char="•"/>
              <a:defRPr/>
            </a:pPr>
            <a:r>
              <a:rPr lang="en-US" altLang="zh-TW" dirty="0">
                <a:solidFill>
                  <a:schemeClr val="dk1"/>
                </a:solidFill>
                <a:latin typeface="微軟正黑體" panose="020B0604030504040204" pitchFamily="34" charset="-120"/>
                <a:ea typeface="微軟正黑體" panose="020B0604030504040204" pitchFamily="34" charset="-120"/>
              </a:rPr>
              <a:t>MIE</a:t>
            </a:r>
            <a:r>
              <a:rPr lang="zh-TW" altLang="en-US" dirty="0">
                <a:solidFill>
                  <a:schemeClr val="dk1"/>
                </a:solidFill>
                <a:latin typeface="微軟正黑體" panose="020B0604030504040204" pitchFamily="34" charset="-120"/>
                <a:ea typeface="微軟正黑體" panose="020B0604030504040204" pitchFamily="34" charset="-120"/>
              </a:rPr>
              <a:t>的性能優於從單一熵（</a:t>
            </a:r>
            <a:r>
              <a:rPr lang="en-US" altLang="zh-TW" dirty="0" err="1">
                <a:solidFill>
                  <a:schemeClr val="dk1"/>
                </a:solidFill>
                <a:latin typeface="微軟正黑體" panose="020B0604030504040204" pitchFamily="34" charset="-120"/>
                <a:ea typeface="微軟正黑體" panose="020B0604030504040204" pitchFamily="34" charset="-120"/>
              </a:rPr>
              <a:t>IncrEn</a:t>
            </a:r>
            <a:r>
              <a:rPr lang="zh-TW" altLang="en-US" dirty="0">
                <a:solidFill>
                  <a:schemeClr val="dk1"/>
                </a:solidFill>
                <a:latin typeface="微軟正黑體" panose="020B0604030504040204" pitchFamily="34" charset="-120"/>
                <a:ea typeface="微軟正黑體" panose="020B0604030504040204" pitchFamily="34" charset="-120"/>
              </a:rPr>
              <a:t>，</a:t>
            </a:r>
            <a:r>
              <a:rPr lang="en-US" altLang="zh-TW" dirty="0">
                <a:solidFill>
                  <a:schemeClr val="dk1"/>
                </a:solidFill>
                <a:latin typeface="微軟正黑體" panose="020B0604030504040204" pitchFamily="34" charset="-120"/>
                <a:ea typeface="微軟正黑體" panose="020B0604030504040204" pitchFamily="34" charset="-120"/>
              </a:rPr>
              <a:t>τ=1</a:t>
            </a:r>
            <a:r>
              <a:rPr lang="zh-TW" altLang="en-US" dirty="0">
                <a:solidFill>
                  <a:schemeClr val="dk1"/>
                </a:solidFill>
                <a:latin typeface="微軟正黑體" panose="020B0604030504040204" pitchFamily="34" charset="-120"/>
                <a:ea typeface="微軟正黑體" panose="020B0604030504040204" pitchFamily="34" charset="-120"/>
              </a:rPr>
              <a:t>）衍生的指標</a:t>
            </a:r>
            <a:r>
              <a:rPr lang="zh-TW" altLang="en-US" dirty="0"/>
              <a:t>。</a:t>
            </a:r>
          </a:p>
        </p:txBody>
      </p:sp>
    </p:spTree>
    <p:extLst>
      <p:ext uri="{BB962C8B-B14F-4D97-AF65-F5344CB8AC3E}">
        <p14:creationId xmlns:p14="http://schemas.microsoft.com/office/powerpoint/2010/main" val="1565898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42DD6-8757-487C-A6B3-E74612602673}"/>
              </a:ext>
            </a:extLst>
          </p:cNvPr>
          <p:cNvSpPr>
            <a:spLocks noGrp="1"/>
          </p:cNvSpPr>
          <p:nvPr>
            <p:ph type="title"/>
          </p:nvPr>
        </p:nvSpPr>
        <p:spPr/>
        <p:txBody>
          <a:bodyPr/>
          <a:lstStyle/>
          <a:p>
            <a:r>
              <a:rPr lang="en-US" altLang="zh-TW" dirty="0"/>
              <a:t>5. Discussions</a:t>
            </a:r>
            <a:endParaRPr lang="zh-TW" altLang="en-US" dirty="0"/>
          </a:p>
        </p:txBody>
      </p:sp>
      <p:sp>
        <p:nvSpPr>
          <p:cNvPr id="3" name="文字版面配置區 2">
            <a:extLst>
              <a:ext uri="{FF2B5EF4-FFF2-40B4-BE49-F238E27FC236}">
                <a16:creationId xmlns:a16="http://schemas.microsoft.com/office/drawing/2014/main" id="{EBFE1E5F-31C2-413F-8387-A97A6EB065E8}"/>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823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27FE8320-226E-4467-AA94-BA8DBB6C785E}"/>
              </a:ext>
            </a:extLst>
          </p:cNvPr>
          <p:cNvGraphicFramePr>
            <a:graphicFrameLocks noGrp="1"/>
          </p:cNvGraphicFramePr>
          <p:nvPr>
            <p:extLst>
              <p:ext uri="{D42A27DB-BD31-4B8C-83A1-F6EECF244321}">
                <p14:modId xmlns:p14="http://schemas.microsoft.com/office/powerpoint/2010/main" val="3126898880"/>
              </p:ext>
            </p:extLst>
          </p:nvPr>
        </p:nvGraphicFramePr>
        <p:xfrm>
          <a:off x="838200" y="1917192"/>
          <a:ext cx="10515600" cy="302361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274562637"/>
                    </a:ext>
                  </a:extLst>
                </a:gridCol>
                <a:gridCol w="5257800">
                  <a:extLst>
                    <a:ext uri="{9D8B030D-6E8A-4147-A177-3AD203B41FA5}">
                      <a16:colId xmlns:a16="http://schemas.microsoft.com/office/drawing/2014/main" val="2659919048"/>
                    </a:ext>
                  </a:extLst>
                </a:gridCol>
              </a:tblGrid>
              <a:tr h="370840">
                <a:tc>
                  <a:txBody>
                    <a:bodyPr/>
                    <a:lstStyle/>
                    <a:p>
                      <a:r>
                        <a:rPr lang="en-US" altLang="zh-TW" sz="2800" dirty="0">
                          <a:solidFill>
                            <a:schemeClr val="tx1"/>
                          </a:solidFill>
                        </a:rPr>
                        <a:t>Simulated time series</a:t>
                      </a:r>
                    </a:p>
                    <a:p>
                      <a:endParaRPr lang="zh-TW"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b="1" kern="1200" dirty="0">
                          <a:solidFill>
                            <a:schemeClr val="tx1"/>
                          </a:solidFill>
                          <a:latin typeface="+mn-lt"/>
                          <a:ea typeface="+mn-ea"/>
                          <a:cs typeface="+mn-cs"/>
                        </a:rPr>
                        <a:t>Real-world time series</a:t>
                      </a:r>
                      <a:endParaRPr lang="zh-TW" altLang="en-US" sz="2800" b="1" kern="1200" dirty="0">
                        <a:solidFill>
                          <a:schemeClr val="tx1"/>
                        </a:solidFill>
                        <a:latin typeface="+mn-lt"/>
                        <a:ea typeface="+mn-ea"/>
                        <a:cs typeface="+mn-cs"/>
                      </a:endParaRPr>
                    </a:p>
                    <a:p>
                      <a:endParaRPr lang="zh-TW"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1390395"/>
                  </a:ext>
                </a:extLst>
              </a:tr>
              <a:tr h="370840">
                <a:tc>
                  <a:txBody>
                    <a:bodyPr/>
                    <a:lstStyle/>
                    <a:p>
                      <a:pPr>
                        <a:lnSpc>
                          <a:spcPct val="170000"/>
                        </a:lnSpc>
                      </a:pP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 在 </a:t>
                      </a:r>
                      <a:r>
                        <a:rPr lang="en-US" altLang="zh-TW" sz="1800" dirty="0">
                          <a:latin typeface="微軟正黑體" panose="020B0604030504040204" pitchFamily="34" charset="-120"/>
                          <a:ea typeface="微軟正黑體" panose="020B0604030504040204" pitchFamily="34" charset="-120"/>
                        </a:rPr>
                        <a:t>Brownian noise</a:t>
                      </a:r>
                      <a:r>
                        <a:rPr lang="zh-TW" altLang="en-US" sz="1800" dirty="0">
                          <a:latin typeface="微軟正黑體" panose="020B0604030504040204" pitchFamily="34" charset="-120"/>
                          <a:ea typeface="微軟正黑體" panose="020B0604030504040204" pitchFamily="34" charset="-120"/>
                        </a:rPr>
                        <a:t> 及 </a:t>
                      </a:r>
                      <a:r>
                        <a:rPr lang="en-US" altLang="zh-TW" sz="1800" dirty="0">
                          <a:latin typeface="微軟正黑體" panose="020B0604030504040204" pitchFamily="34" charset="-120"/>
                          <a:ea typeface="微軟正黑體" panose="020B0604030504040204" pitchFamily="34" charset="-120"/>
                        </a:rPr>
                        <a:t>1/f noise</a:t>
                      </a:r>
                      <a:r>
                        <a:rPr lang="zh-TW" altLang="en-US" sz="1800" dirty="0">
                          <a:latin typeface="微軟正黑體" panose="020B0604030504040204" pitchFamily="34" charset="-120"/>
                          <a:ea typeface="微軟正黑體" panose="020B0604030504040204" pitchFamily="34" charset="-120"/>
                        </a:rPr>
                        <a:t> 的結果</a:t>
                      </a:r>
                      <a:endParaRPr lang="en-US" altLang="zh-TW" sz="1800" dirty="0">
                        <a:latin typeface="微軟正黑體" panose="020B0604030504040204" pitchFamily="34" charset="-120"/>
                        <a:ea typeface="微軟正黑體" panose="020B0604030504040204" pitchFamily="34" charset="-120"/>
                      </a:endParaRPr>
                    </a:p>
                    <a:p>
                      <a:pPr>
                        <a:lnSpc>
                          <a:spcPct val="170000"/>
                        </a:lnSpc>
                      </a:pPr>
                      <a:r>
                        <a:rPr lang="zh-TW" altLang="en-US" sz="1800" dirty="0">
                          <a:latin typeface="微軟正黑體" panose="020B0604030504040204" pitchFamily="34" charset="-120"/>
                          <a:ea typeface="微軟正黑體" panose="020B0604030504040204" pitchFamily="34" charset="-120"/>
                        </a:rPr>
                        <a:t>在所有尺度上存在不一致性。</a:t>
                      </a:r>
                      <a:endParaRPr lang="en-US" altLang="zh-TW" sz="1800" dirty="0">
                        <a:latin typeface="微軟正黑體" panose="020B0604030504040204" pitchFamily="34" charset="-120"/>
                        <a:ea typeface="微軟正黑體" panose="020B0604030504040204" pitchFamily="34" charset="-120"/>
                      </a:endParaRPr>
                    </a:p>
                    <a:p>
                      <a:pPr>
                        <a:lnSpc>
                          <a:spcPct val="170000"/>
                        </a:lnSpc>
                      </a:pPr>
                      <a:r>
                        <a:rPr lang="zh-TW" altLang="en-US" sz="1800" dirty="0">
                          <a:latin typeface="微軟正黑體" panose="020B0604030504040204" pitchFamily="34" charset="-120"/>
                          <a:ea typeface="微軟正黑體" panose="020B0604030504040204" pitchFamily="34" charset="-120"/>
                        </a:rPr>
                        <a:t>但對類似於 </a:t>
                      </a:r>
                      <a:r>
                        <a:rPr lang="en-US" altLang="zh-TW" sz="1800" dirty="0">
                          <a:latin typeface="微軟正黑體" panose="020B0604030504040204" pitchFamily="34" charset="-120"/>
                          <a:ea typeface="微軟正黑體" panose="020B0604030504040204" pitchFamily="34" charset="-120"/>
                        </a:rPr>
                        <a:t>Brownian noise</a:t>
                      </a:r>
                      <a:r>
                        <a:rPr lang="zh-TW" altLang="en-US" sz="1800" dirty="0">
                          <a:latin typeface="微軟正黑體" panose="020B0604030504040204" pitchFamily="34" charset="-120"/>
                          <a:ea typeface="微軟正黑體" panose="020B0604030504040204" pitchFamily="34" charset="-120"/>
                        </a:rPr>
                        <a:t> 的心力衰竭時間序列</a:t>
                      </a: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在所有尺度上都符合理論。</a:t>
                      </a:r>
                    </a:p>
                    <a:p>
                      <a:endParaRPr lang="zh-TW"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70000"/>
                        </a:lnSpc>
                      </a:pPr>
                      <a:r>
                        <a:rPr lang="en-US" altLang="zh-TW" sz="1800" dirty="0" err="1">
                          <a:latin typeface="微軟正黑體" panose="020B0604030504040204" pitchFamily="34" charset="-120"/>
                          <a:ea typeface="微軟正黑體" panose="020B0604030504040204" pitchFamily="34" charset="-120"/>
                        </a:rPr>
                        <a:t>MSE</a:t>
                      </a:r>
                      <a:r>
                        <a:rPr lang="zh-TW" altLang="en-US" sz="1800" dirty="0">
                          <a:latin typeface="微軟正黑體" panose="020B0604030504040204" pitchFamily="34" charset="-120"/>
                          <a:ea typeface="微軟正黑體" panose="020B0604030504040204" pitchFamily="34" charset="-120"/>
                        </a:rPr>
                        <a:t>、</a:t>
                      </a:r>
                      <a:r>
                        <a:rPr lang="en-US" altLang="zh-TW" sz="1800" dirty="0" err="1">
                          <a:latin typeface="微軟正黑體" panose="020B0604030504040204" pitchFamily="34" charset="-120"/>
                          <a:ea typeface="微軟正黑體" panose="020B0604030504040204" pitchFamily="34" charset="-120"/>
                        </a:rPr>
                        <a:t>RCMDE</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 中，</a:t>
                      </a:r>
                      <a:endParaRPr lang="en-US" altLang="zh-TW" sz="1800" dirty="0">
                        <a:latin typeface="微軟正黑體" panose="020B0604030504040204" pitchFamily="34" charset="-120"/>
                        <a:ea typeface="微軟正黑體" panose="020B0604030504040204" pitchFamily="34" charset="-120"/>
                      </a:endParaRPr>
                    </a:p>
                    <a:p>
                      <a:pPr>
                        <a:lnSpc>
                          <a:spcPct val="170000"/>
                        </a:lnSpc>
                      </a:pPr>
                      <a:r>
                        <a:rPr lang="zh-TW" altLang="en-US" sz="1800" dirty="0">
                          <a:latin typeface="微軟正黑體" panose="020B0604030504040204" pitchFamily="34" charset="-120"/>
                          <a:ea typeface="微軟正黑體" panose="020B0604030504040204" pitchFamily="34" charset="-120"/>
                        </a:rPr>
                        <a:t>只有</a:t>
                      </a:r>
                      <a:r>
                        <a:rPr lang="en-US" altLang="zh-TW" sz="1800" dirty="0">
                          <a:latin typeface="微軟正黑體" panose="020B0604030504040204" pitchFamily="34" charset="-120"/>
                          <a:ea typeface="微軟正黑體" panose="020B0604030504040204" pitchFamily="34" charset="-120"/>
                        </a:rPr>
                        <a:t>MIE</a:t>
                      </a:r>
                      <a:r>
                        <a:rPr lang="zh-TW" altLang="en-US" sz="1800" dirty="0">
                          <a:latin typeface="微軟正黑體" panose="020B0604030504040204" pitchFamily="34" charset="-120"/>
                          <a:ea typeface="微軟正黑體" panose="020B0604030504040204" pitchFamily="34" charset="-120"/>
                        </a:rPr>
                        <a:t>在所有尺度上都符合理論。</a:t>
                      </a:r>
                      <a:endParaRPr lang="zh-TW" altLang="en-US" sz="1800" dirty="0"/>
                    </a:p>
                    <a:p>
                      <a:endParaRPr lang="zh-TW"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73015912"/>
                  </a:ext>
                </a:extLst>
              </a:tr>
            </a:tbl>
          </a:graphicData>
        </a:graphic>
      </p:graphicFrame>
    </p:spTree>
    <p:extLst>
      <p:ext uri="{BB962C8B-B14F-4D97-AF65-F5344CB8AC3E}">
        <p14:creationId xmlns:p14="http://schemas.microsoft.com/office/powerpoint/2010/main" val="157212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3CA47A88-77B2-45CD-825F-BE3AE1342EF9}"/>
                  </a:ext>
                </a:extLst>
              </p:cNvPr>
              <p:cNvGraphicFramePr>
                <a:graphicFrameLocks noGrp="1"/>
              </p:cNvGraphicFramePr>
              <p:nvPr>
                <p:extLst>
                  <p:ext uri="{D42A27DB-BD31-4B8C-83A1-F6EECF244321}">
                    <p14:modId xmlns:p14="http://schemas.microsoft.com/office/powerpoint/2010/main" val="2779451429"/>
                  </p:ext>
                </p:extLst>
              </p:nvPr>
            </p:nvGraphicFramePr>
            <p:xfrm>
              <a:off x="362262" y="499719"/>
              <a:ext cx="11467476" cy="4437050"/>
            </p:xfrm>
            <a:graphic>
              <a:graphicData uri="http://schemas.openxmlformats.org/drawingml/2006/table">
                <a:tbl>
                  <a:tblPr firstRow="1" bandRow="1">
                    <a:tableStyleId>{5C22544A-7EE6-4342-B048-85BDC9FD1C3A}</a:tableStyleId>
                  </a:tblPr>
                  <a:tblGrid>
                    <a:gridCol w="1346618">
                      <a:extLst>
                        <a:ext uri="{9D8B030D-6E8A-4147-A177-3AD203B41FA5}">
                          <a16:colId xmlns:a16="http://schemas.microsoft.com/office/drawing/2014/main" val="2309509169"/>
                        </a:ext>
                      </a:extLst>
                    </a:gridCol>
                    <a:gridCol w="1701585">
                      <a:extLst>
                        <a:ext uri="{9D8B030D-6E8A-4147-A177-3AD203B41FA5}">
                          <a16:colId xmlns:a16="http://schemas.microsoft.com/office/drawing/2014/main" val="195939178"/>
                        </a:ext>
                      </a:extLst>
                    </a:gridCol>
                    <a:gridCol w="2903838">
                      <a:extLst>
                        <a:ext uri="{9D8B030D-6E8A-4147-A177-3AD203B41FA5}">
                          <a16:colId xmlns:a16="http://schemas.microsoft.com/office/drawing/2014/main" val="2117503427"/>
                        </a:ext>
                      </a:extLst>
                    </a:gridCol>
                    <a:gridCol w="5515435">
                      <a:extLst>
                        <a:ext uri="{9D8B030D-6E8A-4147-A177-3AD203B41FA5}">
                          <a16:colId xmlns:a16="http://schemas.microsoft.com/office/drawing/2014/main" val="4024753552"/>
                        </a:ext>
                      </a:extLst>
                    </a:gridCol>
                  </a:tblGrid>
                  <a:tr h="519862">
                    <a:tc>
                      <a:txBody>
                        <a:bodyPr/>
                        <a:lstStyle/>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dirty="0" err="1">
                              <a:solidFill>
                                <a:schemeClr val="tx1"/>
                              </a:solidFill>
                              <a:latin typeface="微軟正黑體" panose="020B0604030504040204" pitchFamily="34" charset="-120"/>
                              <a:ea typeface="微軟正黑體" panose="020B0604030504040204" pitchFamily="34" charset="-120"/>
                            </a:rPr>
                            <a:t>MSE</a:t>
                          </a:r>
                          <a:r>
                            <a:rPr lang="zh-TW" altLang="en-US" sz="1800" b="0" dirty="0">
                              <a:solidFill>
                                <a:schemeClr val="tx1"/>
                              </a:solidFill>
                              <a:latin typeface="微軟正黑體" panose="020B0604030504040204" pitchFamily="34" charset="-120"/>
                              <a:ea typeface="微軟正黑體" panose="020B0604030504040204" pitchFamily="34" charset="-12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kern="1200" dirty="0" err="1">
                              <a:solidFill>
                                <a:schemeClr val="tx1"/>
                              </a:solidFill>
                              <a:latin typeface="微軟正黑體" panose="020B0604030504040204" pitchFamily="34" charset="-120"/>
                              <a:ea typeface="微軟正黑體" panose="020B0604030504040204" pitchFamily="34" charset="-120"/>
                              <a:cs typeface="+mn-cs"/>
                            </a:rPr>
                            <a:t>RCMDE</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en-US" altLang="zh-TW" sz="1800" b="0" kern="1200" dirty="0">
                              <a:solidFill>
                                <a:schemeClr val="tx1"/>
                              </a:solidFill>
                              <a:latin typeface="微軟正黑體" panose="020B0604030504040204" pitchFamily="34" charset="-120"/>
                              <a:ea typeface="微軟正黑體" panose="020B0604030504040204" pitchFamily="34" charset="-120"/>
                              <a:cs typeface="+mn-cs"/>
                            </a:rPr>
                            <a:t>MIE</a:t>
                          </a:r>
                          <a:endParaRPr lang="zh-TW" altLang="en-US" sz="18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extLst>
                      <a:ext uri="{0D108BD9-81ED-4DB2-BD59-A6C34878D82A}">
                        <a16:rowId xmlns:a16="http://schemas.microsoft.com/office/drawing/2014/main" val="1889340159"/>
                      </a:ext>
                    </a:extLst>
                  </a:tr>
                  <a:tr h="519862">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計算速度</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實驗結果</a:t>
                          </a:r>
                          <a:endPar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與推測一致</a:t>
                          </a:r>
                          <a:endParaRPr lang="zh-TW" altLang="en-US"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最慢</a:t>
                          </a:r>
                          <a:endParaRPr lang="en-US" altLang="zh-TW" sz="1800" b="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兩個嵌套循環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中</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最快</a:t>
                          </a: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635809"/>
                      </a:ext>
                    </a:extLst>
                  </a:tr>
                  <a:tr h="0">
                    <a:tc>
                      <a:txBody>
                        <a:bodyPr/>
                        <a:lstStyle/>
                        <a:p>
                          <a:pPr>
                            <a:lnSpc>
                              <a:spcPct val="120000"/>
                            </a:lnSpc>
                          </a:pPr>
                          <a:endParaRPr lang="en-US" altLang="zh-TW" sz="1800" b="0" dirty="0">
                            <a:latin typeface="微軟正黑體" panose="020B0604030504040204" pitchFamily="34" charset="-120"/>
                            <a:ea typeface="微軟正黑體" panose="020B0604030504040204" pitchFamily="34" charset="-120"/>
                          </a:endParaRPr>
                        </a:p>
                        <a:p>
                          <a:pPr marL="0" algn="l" defTabSz="914400" rtl="0" eaLnBrk="1" latinLnBrk="0" hangingPunct="1">
                            <a:lnSpc>
                              <a:spcPct val="120000"/>
                            </a:lnSpc>
                          </a:pP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時間複雜性</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14:m>
                            <m:oMathPara xmlns:m="http://schemas.openxmlformats.org/officeDocument/2006/math">
                              <m:oMathParaPr>
                                <m:jc m:val="left"/>
                              </m:oMathParaPr>
                              <m:oMath xmlns:m="http://schemas.openxmlformats.org/officeDocument/2006/math">
                                <m:nary>
                                  <m:naryPr>
                                    <m:chr m:val="∑"/>
                                    <m:limLoc m:val="subSup"/>
                                    <m:ctrlPr>
                                      <a:rPr lang="zh-TW" altLang="en-US" sz="1800" b="0" i="1" smtClean="0">
                                        <a:latin typeface="Cambria Math" panose="02040503050406030204" pitchFamily="18" charset="0"/>
                                        <a:ea typeface="微軟正黑體" panose="020B0604030504040204" pitchFamily="34" charset="-120"/>
                                      </a:rPr>
                                    </m:ctrlPr>
                                  </m:naryPr>
                                  <m:sub>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kern="100" dirty="0" smtClean="0">
                                        <a:latin typeface="Cambria Math" panose="02040503050406030204" pitchFamily="18" charset="0"/>
                                        <a:cs typeface="Times New Roman" panose="02020603050405020304" pitchFamily="18" charset="0"/>
                                      </a:rPr>
                                      <m:t>=1</m:t>
                                    </m:r>
                                  </m:sub>
                                  <m:sup>
                                    <m:r>
                                      <a:rPr lang="en-US" altLang="zh-TW" sz="1800" b="0" i="1" smtClean="0">
                                        <a:latin typeface="Cambria Math" panose="02040503050406030204" pitchFamily="18" charset="0"/>
                                        <a:ea typeface="微軟正黑體" panose="020B0604030504040204" pitchFamily="34" charset="-120"/>
                                      </a:rPr>
                                      <m:t>𝑠</m:t>
                                    </m:r>
                                  </m:sup>
                                  <m:e>
                                    <m:r>
                                      <a:rPr lang="en-US" altLang="zh-TW" sz="1800" b="0" i="1" smtClean="0">
                                        <a:latin typeface="Cambria Math" panose="02040503050406030204" pitchFamily="18" charset="0"/>
                                        <a:ea typeface="微軟正黑體" panose="020B0604030504040204" pitchFamily="34" charset="-120"/>
                                      </a:rPr>
                                      <m:t>𝑂</m:t>
                                    </m:r>
                                  </m:e>
                                </m:nary>
                                <m:sSup>
                                  <m:sSupPr>
                                    <m:ctrlPr>
                                      <a:rPr lang="en-US" altLang="zh-TW" sz="1800" b="0" i="1" smtClean="0">
                                        <a:latin typeface="Cambria Math" panose="02040503050406030204" pitchFamily="18" charset="0"/>
                                        <a:ea typeface="微軟正黑體" panose="020B0604030504040204" pitchFamily="34" charset="-120"/>
                                      </a:rPr>
                                    </m:ctrlPr>
                                  </m:sSupPr>
                                  <m:e>
                                    <m:r>
                                      <a:rPr lang="en-US" altLang="zh-TW" sz="1800" b="0" i="1" smtClean="0">
                                        <a:latin typeface="Cambria Math" panose="02040503050406030204" pitchFamily="18" charset="0"/>
                                        <a:ea typeface="微軟正黑體" panose="020B0604030504040204" pitchFamily="34" charset="-120"/>
                                      </a:rPr>
                                      <m:t>(</m:t>
                                    </m:r>
                                    <m:f>
                                      <m:fPr>
                                        <m:ctrlPr>
                                          <a:rPr lang="en-US" altLang="zh-TW" sz="1800" b="0" i="1" smtClean="0">
                                            <a:latin typeface="Cambria Math" panose="02040503050406030204" pitchFamily="18" charset="0"/>
                                            <a:ea typeface="微軟正黑體" panose="020B0604030504040204" pitchFamily="34" charset="-120"/>
                                          </a:rPr>
                                        </m:ctrlPr>
                                      </m:fPr>
                                      <m:num>
                                        <m:r>
                                          <a:rPr lang="en-US" altLang="zh-TW" sz="1800" b="0" i="1" smtClean="0">
                                            <a:latin typeface="Cambria Math" panose="02040503050406030204" pitchFamily="18" charset="0"/>
                                            <a:ea typeface="微軟正黑體" panose="020B0604030504040204" pitchFamily="34" charset="-120"/>
                                          </a:rPr>
                                          <m:t>𝑁</m:t>
                                        </m:r>
                                      </m:num>
                                      <m:den>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den>
                                    </m:f>
                                    <m:r>
                                      <a:rPr lang="en-US" altLang="zh-TW" sz="1800" b="0" i="1" kern="100" dirty="0" smtClean="0">
                                        <a:latin typeface="Cambria Math" panose="02040503050406030204" pitchFamily="18" charset="0"/>
                                        <a:cs typeface="Times New Roman" panose="02020603050405020304" pitchFamily="18" charset="0"/>
                                      </a:rPr>
                                      <m:t>)</m:t>
                                    </m:r>
                                  </m:e>
                                  <m:sup>
                                    <m:r>
                                      <a:rPr lang="en-US" altLang="zh-TW" sz="1800" b="0" i="1" smtClean="0">
                                        <a:latin typeface="Cambria Math" panose="02040503050406030204" pitchFamily="18" charset="0"/>
                                        <a:ea typeface="微軟正黑體" panose="020B0604030504040204" pitchFamily="34" charset="-120"/>
                                      </a:rPr>
                                      <m:t>2</m:t>
                                    </m:r>
                                  </m:sup>
                                </m:sSup>
                              </m:oMath>
                            </m:oMathPara>
                          </a14:m>
                          <a:endParaRPr lang="en-US" altLang="zh-TW"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14:m>
                            <m:oMathPara xmlns:m="http://schemas.openxmlformats.org/officeDocument/2006/math">
                              <m:oMathParaPr>
                                <m:jc m:val="left"/>
                              </m:oMathParaPr>
                              <m:oMath xmlns:m="http://schemas.openxmlformats.org/officeDocument/2006/math">
                                <m:nary>
                                  <m:naryPr>
                                    <m:chr m:val="∑"/>
                                    <m:limLoc m:val="subSup"/>
                                    <m:ctrlPr>
                                      <a:rPr lang="zh-TW" altLang="en-US" sz="1800" b="0" i="1" smtClean="0">
                                        <a:latin typeface="Cambria Math" panose="02040503050406030204" pitchFamily="18" charset="0"/>
                                        <a:ea typeface="微軟正黑體" panose="020B0604030504040204" pitchFamily="34" charset="-120"/>
                                      </a:rPr>
                                    </m:ctrlPr>
                                  </m:naryPr>
                                  <m:sub>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kern="100" dirty="0" smtClean="0">
                                        <a:latin typeface="Cambria Math" panose="02040503050406030204" pitchFamily="18" charset="0"/>
                                        <a:cs typeface="Times New Roman" panose="02020603050405020304" pitchFamily="18" charset="0"/>
                                      </a:rPr>
                                      <m:t>=1</m:t>
                                    </m:r>
                                  </m:sub>
                                  <m:sup>
                                    <m:r>
                                      <a:rPr lang="en-US" altLang="zh-TW" sz="1800" b="0" i="1" smtClean="0">
                                        <a:latin typeface="Cambria Math" panose="02040503050406030204" pitchFamily="18" charset="0"/>
                                        <a:ea typeface="微軟正黑體" panose="020B0604030504040204" pitchFamily="34" charset="-120"/>
                                      </a:rPr>
                                      <m:t>𝑠</m:t>
                                    </m:r>
                                  </m:sup>
                                  <m:e>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smtClean="0">
                                        <a:latin typeface="Cambria Math" panose="02040503050406030204" pitchFamily="18" charset="0"/>
                                        <a:ea typeface="微軟正黑體" panose="020B0604030504040204" pitchFamily="34" charset="-120"/>
                                      </a:rPr>
                                      <m:t>𝑂</m:t>
                                    </m:r>
                                  </m:e>
                                </m:nary>
                                <m:sSup>
                                  <m:sSupPr>
                                    <m:ctrlPr>
                                      <a:rPr lang="en-US" altLang="zh-TW" sz="1800" b="0" i="1" smtClean="0">
                                        <a:latin typeface="Cambria Math" panose="02040503050406030204" pitchFamily="18" charset="0"/>
                                        <a:ea typeface="微軟正黑體" panose="020B0604030504040204" pitchFamily="34" charset="-120"/>
                                      </a:rPr>
                                    </m:ctrlPr>
                                  </m:sSupPr>
                                  <m:e>
                                    <m:r>
                                      <a:rPr lang="en-US" altLang="zh-TW" sz="1800" b="0" i="1" smtClean="0">
                                        <a:latin typeface="Cambria Math" panose="02040503050406030204" pitchFamily="18" charset="0"/>
                                        <a:ea typeface="微軟正黑體" panose="020B0604030504040204" pitchFamily="34" charset="-120"/>
                                      </a:rPr>
                                      <m:t>(</m:t>
                                    </m:r>
                                    <m:f>
                                      <m:fPr>
                                        <m:ctrlPr>
                                          <a:rPr lang="en-US" altLang="zh-TW" sz="1800" b="0" i="1" smtClean="0">
                                            <a:latin typeface="Cambria Math" panose="02040503050406030204" pitchFamily="18" charset="0"/>
                                            <a:ea typeface="微軟正黑體" panose="020B0604030504040204" pitchFamily="34" charset="-120"/>
                                          </a:rPr>
                                        </m:ctrlPr>
                                      </m:fPr>
                                      <m:num>
                                        <m:r>
                                          <a:rPr lang="en-US" altLang="zh-TW" sz="1800" b="0" i="1" smtClean="0">
                                            <a:latin typeface="Cambria Math" panose="02040503050406030204" pitchFamily="18" charset="0"/>
                                            <a:ea typeface="微軟正黑體" panose="020B0604030504040204" pitchFamily="34" charset="-120"/>
                                          </a:rPr>
                                          <m:t>𝑁</m:t>
                                        </m:r>
                                      </m:num>
                                      <m:den>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den>
                                    </m:f>
                                    <m:r>
                                      <a:rPr lang="en-US" altLang="zh-TW" sz="1800" b="0" i="1" kern="100" dirty="0" smtClean="0">
                                        <a:latin typeface="Cambria Math" panose="02040503050406030204" pitchFamily="18" charset="0"/>
                                        <a:cs typeface="Times New Roman" panose="02020603050405020304" pitchFamily="18" charset="0"/>
                                      </a:rPr>
                                      <m:t>)</m:t>
                                    </m:r>
                                  </m:e>
                                  <m:sup/>
                                </m:sSup>
                              </m:oMath>
                            </m:oMathPara>
                          </a14:m>
                          <a:endParaRPr lang="en-US" altLang="zh-TW"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14:m>
                            <m:oMathPara xmlns:m="http://schemas.openxmlformats.org/officeDocument/2006/math">
                              <m:oMathParaPr>
                                <m:jc m:val="left"/>
                              </m:oMathParaPr>
                              <m:oMath xmlns:m="http://schemas.openxmlformats.org/officeDocument/2006/math">
                                <m:nary>
                                  <m:naryPr>
                                    <m:chr m:val="∑"/>
                                    <m:limLoc m:val="subSup"/>
                                    <m:ctrlPr>
                                      <a:rPr lang="zh-TW" altLang="en-US" sz="1800" b="0" i="1" smtClean="0">
                                        <a:latin typeface="Cambria Math" panose="02040503050406030204" pitchFamily="18" charset="0"/>
                                        <a:ea typeface="微軟正黑體" panose="020B0604030504040204" pitchFamily="34" charset="-120"/>
                                      </a:rPr>
                                    </m:ctrlPr>
                                  </m:naryPr>
                                  <m:sub>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r>
                                      <a:rPr lang="en-US" altLang="zh-TW" sz="1800" b="0" i="1" kern="100" dirty="0" smtClean="0">
                                        <a:latin typeface="Cambria Math" panose="02040503050406030204" pitchFamily="18" charset="0"/>
                                        <a:cs typeface="Times New Roman" panose="02020603050405020304" pitchFamily="18" charset="0"/>
                                      </a:rPr>
                                      <m:t>=1</m:t>
                                    </m:r>
                                  </m:sub>
                                  <m:sup>
                                    <m:r>
                                      <a:rPr lang="en-US" altLang="zh-TW" sz="1800" b="0" i="1" smtClean="0">
                                        <a:latin typeface="Cambria Math" panose="02040503050406030204" pitchFamily="18" charset="0"/>
                                        <a:ea typeface="微軟正黑體" panose="020B0604030504040204" pitchFamily="34" charset="-120"/>
                                      </a:rPr>
                                      <m:t>𝑠</m:t>
                                    </m:r>
                                  </m:sup>
                                  <m:e>
                                    <m:r>
                                      <a:rPr lang="en-US" altLang="zh-TW" sz="1800" b="0" i="1" smtClean="0">
                                        <a:latin typeface="Cambria Math" panose="02040503050406030204" pitchFamily="18" charset="0"/>
                                        <a:ea typeface="微軟正黑體" panose="020B0604030504040204" pitchFamily="34" charset="-120"/>
                                      </a:rPr>
                                      <m:t>𝑂</m:t>
                                    </m:r>
                                  </m:e>
                                </m:nary>
                                <m:sSup>
                                  <m:sSupPr>
                                    <m:ctrlPr>
                                      <a:rPr lang="en-US" altLang="zh-TW" sz="1800" b="0" i="1" smtClean="0">
                                        <a:latin typeface="Cambria Math" panose="02040503050406030204" pitchFamily="18" charset="0"/>
                                        <a:ea typeface="微軟正黑體" panose="020B0604030504040204" pitchFamily="34" charset="-120"/>
                                      </a:rPr>
                                    </m:ctrlPr>
                                  </m:sSupPr>
                                  <m:e>
                                    <m:r>
                                      <a:rPr lang="en-US" altLang="zh-TW" sz="1800" b="0" i="1" smtClean="0">
                                        <a:latin typeface="Cambria Math" panose="02040503050406030204" pitchFamily="18" charset="0"/>
                                        <a:ea typeface="微軟正黑體" panose="020B0604030504040204" pitchFamily="34" charset="-120"/>
                                      </a:rPr>
                                      <m:t>(</m:t>
                                    </m:r>
                                    <m:f>
                                      <m:fPr>
                                        <m:ctrlPr>
                                          <a:rPr lang="en-US" altLang="zh-TW" sz="1800" b="0" i="1" smtClean="0">
                                            <a:latin typeface="Cambria Math" panose="02040503050406030204" pitchFamily="18" charset="0"/>
                                            <a:ea typeface="微軟正黑體" panose="020B0604030504040204" pitchFamily="34" charset="-120"/>
                                          </a:rPr>
                                        </m:ctrlPr>
                                      </m:fPr>
                                      <m:num>
                                        <m:r>
                                          <a:rPr lang="en-US" altLang="zh-TW" sz="1800" b="0" i="1" smtClean="0">
                                            <a:latin typeface="Cambria Math" panose="02040503050406030204" pitchFamily="18" charset="0"/>
                                            <a:ea typeface="微軟正黑體" panose="020B0604030504040204" pitchFamily="34" charset="-120"/>
                                          </a:rPr>
                                          <m:t>𝑁</m:t>
                                        </m:r>
                                      </m:num>
                                      <m:den>
                                        <m:r>
                                          <m:rPr>
                                            <m:nor/>
                                          </m:rPr>
                                          <a:rPr lang="el-GR" altLang="zh-TW" sz="1800" b="0" kern="100" dirty="0" smtClean="0">
                                            <a:latin typeface="微軟正黑體" panose="020B0604030504040204" pitchFamily="34" charset="-120"/>
                                            <a:ea typeface="微軟正黑體" panose="020B0604030504040204" pitchFamily="34" charset="-120"/>
                                            <a:cs typeface="Times New Roman" panose="02020603050405020304" pitchFamily="18" charset="0"/>
                                          </a:rPr>
                                          <m:t>τ</m:t>
                                        </m:r>
                                      </m:den>
                                    </m:f>
                                    <m:r>
                                      <a:rPr lang="en-US" altLang="zh-TW" sz="1800" b="0" i="1" kern="100" dirty="0" smtClean="0">
                                        <a:latin typeface="Cambria Math" panose="02040503050406030204" pitchFamily="18" charset="0"/>
                                        <a:cs typeface="Times New Roman" panose="02020603050405020304" pitchFamily="18" charset="0"/>
                                      </a:rPr>
                                      <m:t>)</m:t>
                                    </m:r>
                                  </m:e>
                                  <m:sup/>
                                </m:sSup>
                              </m:oMath>
                            </m:oMathPara>
                          </a14:m>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0489032"/>
                      </a:ext>
                    </a:extLst>
                  </a:tr>
                  <a:tr h="1056808">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變異性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對數據長度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&lt;=200</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時</a:t>
                          </a:r>
                          <a:r>
                            <a:rPr lang="en-US" altLang="zh-TW" sz="1400" b="1" kern="1200" dirty="0" err="1">
                              <a:solidFill>
                                <a:srgbClr val="0070C0"/>
                              </a:solidFill>
                              <a:latin typeface="微軟正黑體" panose="020B0604030504040204" pitchFamily="34" charset="-120"/>
                              <a:ea typeface="微軟正黑體" panose="020B0604030504040204" pitchFamily="34" charset="-120"/>
                              <a:cs typeface="+mn-cs"/>
                            </a:rPr>
                            <a:t>SampEn</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對參數非常敏感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p>
                        <a:p>
                          <a:pPr marL="0" algn="l" defTabSz="914400" rtl="0" eaLnBrk="1" latinLnBrk="0" hangingPunct="1">
                            <a:lnSpc>
                              <a:spcPct val="120000"/>
                            </a:lnSpc>
                          </a:pPr>
                          <a:endParaRPr lang="zh-TW" altLang="en-US" sz="1400" b="0" kern="1200" dirty="0">
                            <a:solidFill>
                              <a:srgbClr val="0070C0"/>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小</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800" b="0" dirty="0">
                              <a:latin typeface="微軟正黑體" panose="020B0604030504040204" pitchFamily="34" charset="-120"/>
                              <a:ea typeface="微軟正黑體" panose="020B0604030504040204" pitchFamily="34" charset="-120"/>
                            </a:rPr>
                            <a:t>對短時間序列（</a:t>
                          </a:r>
                          <a:r>
                            <a:rPr lang="en-US" altLang="zh-TW" sz="1800" b="0" dirty="0">
                              <a:latin typeface="微軟正黑體" panose="020B0604030504040204" pitchFamily="34" charset="-120"/>
                              <a:ea typeface="微軟正黑體" panose="020B0604030504040204" pitchFamily="34" charset="-120"/>
                            </a:rPr>
                            <a:t>N=1,000</a:t>
                          </a:r>
                          <a:r>
                            <a:rPr lang="zh-TW" altLang="en-US" sz="1800" b="0" dirty="0">
                              <a:latin typeface="微軟正黑體" panose="020B0604030504040204" pitchFamily="34" charset="-120"/>
                              <a:ea typeface="微軟正黑體" panose="020B0604030504040204" pitchFamily="34" charset="-120"/>
                            </a:rPr>
                            <a:t>）在各尺度上都有明確定義</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dirty="0">
                              <a:solidFill>
                                <a:srgbClr val="0070C0"/>
                              </a:solidFill>
                              <a:latin typeface="微軟正黑體" panose="020B0604030504040204" pitchFamily="34" charset="-120"/>
                              <a:ea typeface="微軟正黑體" panose="020B0604030504040204" pitchFamily="34" charset="-120"/>
                            </a:rPr>
                            <a:t>粗粒化序列的數據長度小於</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，而</a:t>
                          </a:r>
                          <a:r>
                            <a:rPr lang="en-US" altLang="zh-TW" sz="1400" b="1" dirty="0" err="1">
                              <a:solidFill>
                                <a:srgbClr val="0070C0"/>
                              </a:solidFill>
                              <a:latin typeface="微軟正黑體" panose="020B0604030504040204" pitchFamily="34" charset="-120"/>
                              <a:ea typeface="微軟正黑體" panose="020B0604030504040204" pitchFamily="34" charset="-120"/>
                            </a:rPr>
                            <a:t>IncrEn</a:t>
                          </a:r>
                          <a:r>
                            <a:rPr lang="zh-TW" altLang="en-US" sz="1400" b="0" dirty="0">
                              <a:solidFill>
                                <a:srgbClr val="0070C0"/>
                              </a:solidFill>
                              <a:latin typeface="微軟正黑體" panose="020B0604030504040204" pitchFamily="34" charset="-120"/>
                              <a:ea typeface="微軟正黑體" panose="020B0604030504040204" pitchFamily="34" charset="-120"/>
                            </a:rPr>
                            <a:t>可以用於分析至少包含</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個數據點的信號。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347854"/>
                      </a:ext>
                    </a:extLst>
                  </a:tr>
                  <a:tr h="501569">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穩定性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最差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相當</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相當，</a:t>
                          </a: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繼承了</a:t>
                          </a:r>
                          <a:r>
                            <a:rPr lang="en-US" altLang="zh-TW" dirty="0" err="1">
                              <a:latin typeface="微軟正黑體" panose="020B0604030504040204" pitchFamily="34" charset="-120"/>
                              <a:ea typeface="微軟正黑體" panose="020B0604030504040204" pitchFamily="34" charset="-120"/>
                            </a:rPr>
                            <a:t>IncrEn</a:t>
                          </a:r>
                          <a:r>
                            <a:rPr lang="zh-TW" altLang="en-US" dirty="0">
                              <a:latin typeface="微軟正黑體" panose="020B0604030504040204" pitchFamily="34" charset="-120"/>
                              <a:ea typeface="微軟正黑體" panose="020B0604030504040204" pitchFamily="34" charset="-120"/>
                            </a:rPr>
                            <a:t>的優點，在維度</a:t>
                          </a:r>
                          <a:r>
                            <a:rPr lang="en-US" altLang="zh-TW" dirty="0">
                              <a:latin typeface="微軟正黑體" panose="020B0604030504040204" pitchFamily="34" charset="-120"/>
                              <a:ea typeface="微軟正黑體" panose="020B0604030504040204" pitchFamily="34" charset="-120"/>
                            </a:rPr>
                            <a:t>m = 2</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m = 3</a:t>
                          </a:r>
                          <a:r>
                            <a:rPr lang="zh-TW" altLang="en-US" dirty="0">
                              <a:latin typeface="微軟正黑體" panose="020B0604030504040204" pitchFamily="34" charset="-120"/>
                              <a:ea typeface="微軟正黑體" panose="020B0604030504040204" pitchFamily="34" charset="-120"/>
                            </a:rPr>
                            <a:t>以及分辨率</a:t>
                          </a:r>
                          <a:r>
                            <a:rPr lang="en-US" altLang="zh-TW" dirty="0">
                              <a:latin typeface="微軟正黑體" panose="020B0604030504040204" pitchFamily="34" charset="-120"/>
                              <a:ea typeface="微軟正黑體" panose="020B0604030504040204" pitchFamily="34" charset="-120"/>
                            </a:rPr>
                            <a:t>2 &lt;= R &lt;= 4</a:t>
                          </a:r>
                          <a:r>
                            <a:rPr lang="zh-TW" altLang="en-US" dirty="0">
                              <a:latin typeface="微軟正黑體" panose="020B0604030504040204" pitchFamily="34" charset="-120"/>
                              <a:ea typeface="微軟正黑體" panose="020B0604030504040204" pitchFamily="34" charset="-120"/>
                            </a:rPr>
                            <a:t>下表現出一定的穩健性。</a:t>
                          </a:r>
                          <a:endParaRPr lang="en-US" altLang="zh-TW"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154615"/>
                      </a:ext>
                    </a:extLst>
                  </a:tr>
                </a:tbl>
              </a:graphicData>
            </a:graphic>
          </p:graphicFrame>
        </mc:Choice>
        <mc:Fallback xmlns="">
          <p:graphicFrame>
            <p:nvGraphicFramePr>
              <p:cNvPr id="3" name="表格 2">
                <a:extLst>
                  <a:ext uri="{FF2B5EF4-FFF2-40B4-BE49-F238E27FC236}">
                    <a16:creationId xmlns:a16="http://schemas.microsoft.com/office/drawing/2014/main" id="{3CA47A88-77B2-45CD-825F-BE3AE1342EF9}"/>
                  </a:ext>
                </a:extLst>
              </p:cNvPr>
              <p:cNvGraphicFramePr>
                <a:graphicFrameLocks noGrp="1"/>
              </p:cNvGraphicFramePr>
              <p:nvPr>
                <p:extLst>
                  <p:ext uri="{D42A27DB-BD31-4B8C-83A1-F6EECF244321}">
                    <p14:modId xmlns:p14="http://schemas.microsoft.com/office/powerpoint/2010/main" val="2779451429"/>
                  </p:ext>
                </p:extLst>
              </p:nvPr>
            </p:nvGraphicFramePr>
            <p:xfrm>
              <a:off x="362262" y="499719"/>
              <a:ext cx="11467476" cy="4437050"/>
            </p:xfrm>
            <a:graphic>
              <a:graphicData uri="http://schemas.openxmlformats.org/drawingml/2006/table">
                <a:tbl>
                  <a:tblPr firstRow="1" bandRow="1">
                    <a:tableStyleId>{5C22544A-7EE6-4342-B048-85BDC9FD1C3A}</a:tableStyleId>
                  </a:tblPr>
                  <a:tblGrid>
                    <a:gridCol w="1346618">
                      <a:extLst>
                        <a:ext uri="{9D8B030D-6E8A-4147-A177-3AD203B41FA5}">
                          <a16:colId xmlns:a16="http://schemas.microsoft.com/office/drawing/2014/main" val="2309509169"/>
                        </a:ext>
                      </a:extLst>
                    </a:gridCol>
                    <a:gridCol w="1701585">
                      <a:extLst>
                        <a:ext uri="{9D8B030D-6E8A-4147-A177-3AD203B41FA5}">
                          <a16:colId xmlns:a16="http://schemas.microsoft.com/office/drawing/2014/main" val="195939178"/>
                        </a:ext>
                      </a:extLst>
                    </a:gridCol>
                    <a:gridCol w="2903838">
                      <a:extLst>
                        <a:ext uri="{9D8B030D-6E8A-4147-A177-3AD203B41FA5}">
                          <a16:colId xmlns:a16="http://schemas.microsoft.com/office/drawing/2014/main" val="2117503427"/>
                        </a:ext>
                      </a:extLst>
                    </a:gridCol>
                    <a:gridCol w="5515435">
                      <a:extLst>
                        <a:ext uri="{9D8B030D-6E8A-4147-A177-3AD203B41FA5}">
                          <a16:colId xmlns:a16="http://schemas.microsoft.com/office/drawing/2014/main" val="4024753552"/>
                        </a:ext>
                      </a:extLst>
                    </a:gridCol>
                  </a:tblGrid>
                  <a:tr h="519862">
                    <a:tc>
                      <a:txBody>
                        <a:bodyPr/>
                        <a:lstStyle/>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dirty="0" err="1">
                              <a:solidFill>
                                <a:schemeClr val="tx1"/>
                              </a:solidFill>
                              <a:latin typeface="微軟正黑體" panose="020B0604030504040204" pitchFamily="34" charset="-120"/>
                              <a:ea typeface="微軟正黑體" panose="020B0604030504040204" pitchFamily="34" charset="-120"/>
                            </a:rPr>
                            <a:t>MSE</a:t>
                          </a:r>
                          <a:r>
                            <a:rPr lang="zh-TW" altLang="en-US" sz="1800" b="0" dirty="0">
                              <a:solidFill>
                                <a:schemeClr val="tx1"/>
                              </a:solidFill>
                              <a:latin typeface="微軟正黑體" panose="020B0604030504040204" pitchFamily="34" charset="-120"/>
                              <a:ea typeface="微軟正黑體" panose="020B0604030504040204" pitchFamily="34" charset="-12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en-US" altLang="zh-TW" sz="1800" b="0" kern="1200" dirty="0" err="1">
                              <a:solidFill>
                                <a:schemeClr val="tx1"/>
                              </a:solidFill>
                              <a:latin typeface="微軟正黑體" panose="020B0604030504040204" pitchFamily="34" charset="-120"/>
                              <a:ea typeface="微軟正黑體" panose="020B0604030504040204" pitchFamily="34" charset="-120"/>
                              <a:cs typeface="+mn-cs"/>
                            </a:rPr>
                            <a:t>RCMDE</a:t>
                          </a:r>
                          <a:endParaRPr lang="zh-TW" altLang="en-US" sz="18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en-US" altLang="zh-TW" sz="1800" b="0" kern="1200" dirty="0">
                              <a:solidFill>
                                <a:schemeClr val="tx1"/>
                              </a:solidFill>
                              <a:latin typeface="微軟正黑體" panose="020B0604030504040204" pitchFamily="34" charset="-120"/>
                              <a:ea typeface="微軟正黑體" panose="020B0604030504040204" pitchFamily="34" charset="-120"/>
                              <a:cs typeface="+mn-cs"/>
                            </a:rPr>
                            <a:t>MIE</a:t>
                          </a:r>
                          <a:endParaRPr lang="zh-TW" altLang="en-US" sz="18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extLst>
                      <a:ext uri="{0D108BD9-81ED-4DB2-BD59-A6C34878D82A}">
                        <a16:rowId xmlns:a16="http://schemas.microsoft.com/office/drawing/2014/main" val="1889340159"/>
                      </a:ext>
                    </a:extLst>
                  </a:tr>
                  <a:tr h="909447">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計算速度</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實驗結果</a:t>
                          </a:r>
                          <a:endPar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i="0" kern="1200" dirty="0">
                              <a:solidFill>
                                <a:schemeClr val="tx1"/>
                              </a:solidFill>
                              <a:effectLst/>
                              <a:latin typeface="微軟正黑體" panose="020B0604030504040204" pitchFamily="34" charset="-120"/>
                              <a:ea typeface="微軟正黑體" panose="020B0604030504040204" pitchFamily="34" charset="-120"/>
                              <a:cs typeface="+mn-cs"/>
                            </a:rPr>
                            <a:t>與推測一致</a:t>
                          </a:r>
                          <a:endParaRPr lang="zh-TW" altLang="en-US"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最慢</a:t>
                          </a:r>
                          <a:endParaRPr lang="en-US" altLang="zh-TW" sz="1800" b="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兩個嵌套循環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中</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solidFill>
                                <a:schemeClr val="tx1"/>
                              </a:solidFill>
                              <a:latin typeface="微軟正黑體" panose="020B0604030504040204" pitchFamily="34" charset="-120"/>
                              <a:ea typeface="微軟正黑體" panose="020B0604030504040204" pitchFamily="34" charset="-120"/>
                            </a:rPr>
                            <a:t>最快</a:t>
                          </a: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635809"/>
                      </a:ext>
                    </a:extLst>
                  </a:tr>
                  <a:tr h="1049147">
                    <a:tc>
                      <a:txBody>
                        <a:bodyPr/>
                        <a:lstStyle/>
                        <a:p>
                          <a:pPr>
                            <a:lnSpc>
                              <a:spcPct val="120000"/>
                            </a:lnSpc>
                          </a:pPr>
                          <a:endParaRPr lang="en-US" altLang="zh-TW" sz="1800" b="0" dirty="0">
                            <a:latin typeface="微軟正黑體" panose="020B0604030504040204" pitchFamily="34" charset="-120"/>
                            <a:ea typeface="微軟正黑體" panose="020B0604030504040204" pitchFamily="34" charset="-120"/>
                          </a:endParaRPr>
                        </a:p>
                        <a:p>
                          <a:pPr marL="0" algn="l" defTabSz="914400" rtl="0" eaLnBrk="1" latinLnBrk="0" hangingPunct="1">
                            <a:lnSpc>
                              <a:spcPct val="120000"/>
                            </a:lnSpc>
                          </a:pPr>
                          <a:r>
                            <a:rPr lang="zh-TW" altLang="en-US" sz="1800" b="0" kern="1200" dirty="0">
                              <a:solidFill>
                                <a:schemeClr val="tx1"/>
                              </a:solidFill>
                              <a:latin typeface="微軟正黑體" panose="020B0604030504040204" pitchFamily="34" charset="-120"/>
                              <a:ea typeface="微軟正黑體" panose="020B0604030504040204" pitchFamily="34" charset="-120"/>
                              <a:cs typeface="+mn-cs"/>
                            </a:rPr>
                            <a:t>時間複雜性</a:t>
                          </a:r>
                          <a:endParaRPr lang="en-US" altLang="zh-TW" sz="1800" b="0" kern="1200" dirty="0">
                            <a:solidFill>
                              <a:schemeClr val="tx1"/>
                            </a:solidFill>
                            <a:latin typeface="微軟正黑體" panose="020B0604030504040204" pitchFamily="34" charset="-120"/>
                            <a:ea typeface="微軟正黑體" panose="020B0604030504040204" pitchFamily="34" charset="-120"/>
                            <a:cs typeface="+mn-cs"/>
                          </a:endParaRPr>
                        </a:p>
                        <a:p>
                          <a:pPr>
                            <a:lnSpc>
                              <a:spcPct val="120000"/>
                            </a:lnSpc>
                          </a:pPr>
                          <a:endParaRPr lang="zh-TW" altLang="en-US" sz="18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9570" t="-137209" r="-496057" b="-197093"/>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5031" t="-137209" r="-190147" b="-197093"/>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8066" t="-137209" r="-221" b="-197093"/>
                          </a:stretch>
                        </a:blipFill>
                      </a:tcPr>
                    </a:tc>
                    <a:extLst>
                      <a:ext uri="{0D108BD9-81ED-4DB2-BD59-A6C34878D82A}">
                        <a16:rowId xmlns:a16="http://schemas.microsoft.com/office/drawing/2014/main" val="3030489032"/>
                      </a:ext>
                    </a:extLst>
                  </a:tr>
                  <a:tr h="1238631">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變異性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對數據長度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&lt;=200</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時</a:t>
                          </a:r>
                          <a:r>
                            <a:rPr lang="en-US" altLang="zh-TW" sz="1400" b="1" kern="1200" dirty="0" err="1">
                              <a:solidFill>
                                <a:srgbClr val="0070C0"/>
                              </a:solidFill>
                              <a:latin typeface="微軟正黑體" panose="020B0604030504040204" pitchFamily="34" charset="-120"/>
                              <a:ea typeface="微軟正黑體" panose="020B0604030504040204" pitchFamily="34" charset="-120"/>
                              <a:cs typeface="+mn-cs"/>
                            </a:rPr>
                            <a:t>SampEn</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對參數非常敏感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較大</a:t>
                          </a:r>
                        </a:p>
                        <a:p>
                          <a:pPr marL="0" algn="l" defTabSz="914400" rtl="0" eaLnBrk="1" latinLnBrk="0" hangingPunct="1">
                            <a:lnSpc>
                              <a:spcPct val="120000"/>
                            </a:lnSpc>
                          </a:pPr>
                          <a:endParaRPr lang="zh-TW" altLang="en-US" sz="1400" b="0" kern="1200" dirty="0">
                            <a:solidFill>
                              <a:srgbClr val="0070C0"/>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小</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800" b="0" dirty="0">
                              <a:latin typeface="微軟正黑體" panose="020B0604030504040204" pitchFamily="34" charset="-120"/>
                              <a:ea typeface="微軟正黑體" panose="020B0604030504040204" pitchFamily="34" charset="-120"/>
                            </a:rPr>
                            <a:t>對短時間序列（</a:t>
                          </a:r>
                          <a:r>
                            <a:rPr lang="en-US" altLang="zh-TW" sz="1800" b="0" dirty="0">
                              <a:latin typeface="微軟正黑體" panose="020B0604030504040204" pitchFamily="34" charset="-120"/>
                              <a:ea typeface="微軟正黑體" panose="020B0604030504040204" pitchFamily="34" charset="-120"/>
                            </a:rPr>
                            <a:t>N=1,000</a:t>
                          </a:r>
                          <a:r>
                            <a:rPr lang="zh-TW" altLang="en-US" sz="1800" b="0" dirty="0">
                              <a:latin typeface="微軟正黑體" panose="020B0604030504040204" pitchFamily="34" charset="-120"/>
                              <a:ea typeface="微軟正黑體" panose="020B0604030504040204" pitchFamily="34" charset="-120"/>
                            </a:rPr>
                            <a:t>）在各尺度上都有明確定義</a:t>
                          </a:r>
                          <a:endParaRPr lang="en-US" altLang="zh-TW" sz="1800" b="0" dirty="0">
                            <a:latin typeface="微軟正黑體" panose="020B0604030504040204" pitchFamily="34" charset="-120"/>
                            <a:ea typeface="微軟正黑體" panose="020B0604030504040204" pitchFamily="34" charset="-120"/>
                          </a:endParaRPr>
                        </a:p>
                        <a:p>
                          <a:pPr>
                            <a:lnSpc>
                              <a:spcPct val="120000"/>
                            </a:lnSpc>
                          </a:pPr>
                          <a:r>
                            <a:rPr lang="zh-TW" altLang="en-US" sz="1400" b="0" dirty="0">
                              <a:solidFill>
                                <a:srgbClr val="0070C0"/>
                              </a:solidFill>
                              <a:latin typeface="微軟正黑體" panose="020B0604030504040204" pitchFamily="34" charset="-120"/>
                              <a:ea typeface="微軟正黑體" panose="020B0604030504040204" pitchFamily="34" charset="-120"/>
                            </a:rPr>
                            <a:t>粗粒化序列的數據長度小於</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，而</a:t>
                          </a:r>
                          <a:r>
                            <a:rPr lang="en-US" altLang="zh-TW" sz="1400" b="1" dirty="0" err="1">
                              <a:solidFill>
                                <a:srgbClr val="0070C0"/>
                              </a:solidFill>
                              <a:latin typeface="微軟正黑體" panose="020B0604030504040204" pitchFamily="34" charset="-120"/>
                              <a:ea typeface="微軟正黑體" panose="020B0604030504040204" pitchFamily="34" charset="-120"/>
                            </a:rPr>
                            <a:t>IncrEn</a:t>
                          </a:r>
                          <a:r>
                            <a:rPr lang="zh-TW" altLang="en-US" sz="1400" b="0" dirty="0">
                              <a:solidFill>
                                <a:srgbClr val="0070C0"/>
                              </a:solidFill>
                              <a:latin typeface="微軟正黑體" panose="020B0604030504040204" pitchFamily="34" charset="-120"/>
                              <a:ea typeface="微軟正黑體" panose="020B0604030504040204" pitchFamily="34" charset="-120"/>
                            </a:rPr>
                            <a:t>可以用於分析至少包含</a:t>
                          </a:r>
                          <a:r>
                            <a:rPr lang="en-US" altLang="zh-TW" sz="1400" b="0" dirty="0">
                              <a:solidFill>
                                <a:srgbClr val="0070C0"/>
                              </a:solidFill>
                              <a:latin typeface="微軟正黑體" panose="020B0604030504040204" pitchFamily="34" charset="-120"/>
                              <a:ea typeface="微軟正黑體" panose="020B0604030504040204" pitchFamily="34" charset="-120"/>
                            </a:rPr>
                            <a:t>100</a:t>
                          </a:r>
                          <a:r>
                            <a:rPr lang="zh-TW" altLang="en-US" sz="1400" b="0" dirty="0">
                              <a:solidFill>
                                <a:srgbClr val="0070C0"/>
                              </a:solidFill>
                              <a:latin typeface="微軟正黑體" panose="020B0604030504040204" pitchFamily="34" charset="-120"/>
                              <a:ea typeface="微軟正黑體" panose="020B0604030504040204" pitchFamily="34" charset="-120"/>
                            </a:rPr>
                            <a:t>個數據點的信號。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347854"/>
                      </a:ext>
                    </a:extLst>
                  </a:tr>
                  <a:tr h="719963">
                    <a:tc>
                      <a:txBody>
                        <a:bodyPr/>
                        <a:lstStyle/>
                        <a:p>
                          <a:pPr>
                            <a:lnSpc>
                              <a:spcPct val="120000"/>
                            </a:lnSpc>
                          </a:pPr>
                          <a:r>
                            <a:rPr lang="zh-TW" altLang="en-US" sz="1800" b="0" dirty="0">
                              <a:latin typeface="微軟正黑體" panose="020B0604030504040204" pitchFamily="34" charset="-120"/>
                              <a:ea typeface="微軟正黑體" panose="020B0604030504040204" pitchFamily="34" charset="-120"/>
                            </a:rPr>
                            <a:t>穩定性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F1FF"/>
                        </a:solid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最差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pPr>
                          <a:r>
                            <a:rPr lang="zh-TW" altLang="en-US" sz="1800" b="0" kern="1200" dirty="0">
                              <a:solidFill>
                                <a:schemeClr val="dk1"/>
                              </a:solidFill>
                              <a:latin typeface="微軟正黑體" panose="020B0604030504040204" pitchFamily="34" charset="-120"/>
                              <a:ea typeface="微軟正黑體" panose="020B0604030504040204" pitchFamily="34" charset="-120"/>
                              <a:cs typeface="+mn-cs"/>
                            </a:rPr>
                            <a:t>相當</a:t>
                          </a:r>
                          <a:endParaRPr lang="en-US" altLang="zh-TW" sz="1800" b="0" kern="1200" dirty="0">
                            <a:solidFill>
                              <a:schemeClr val="dk1"/>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細化在尺度</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上計算</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τ</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個粗粒化序列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相當，</a:t>
                          </a:r>
                          <a:r>
                            <a:rPr lang="en-US" altLang="zh-TW" dirty="0">
                              <a:latin typeface="微軟正黑體" panose="020B0604030504040204" pitchFamily="34" charset="-120"/>
                              <a:ea typeface="微軟正黑體" panose="020B0604030504040204" pitchFamily="34" charset="-120"/>
                            </a:rPr>
                            <a:t>MIE</a:t>
                          </a:r>
                          <a:r>
                            <a:rPr lang="zh-TW" altLang="en-US" dirty="0">
                              <a:latin typeface="微軟正黑體" panose="020B0604030504040204" pitchFamily="34" charset="-120"/>
                              <a:ea typeface="微軟正黑體" panose="020B0604030504040204" pitchFamily="34" charset="-120"/>
                            </a:rPr>
                            <a:t>繼承了</a:t>
                          </a:r>
                          <a:r>
                            <a:rPr lang="en-US" altLang="zh-TW" dirty="0" err="1">
                              <a:latin typeface="微軟正黑體" panose="020B0604030504040204" pitchFamily="34" charset="-120"/>
                              <a:ea typeface="微軟正黑體" panose="020B0604030504040204" pitchFamily="34" charset="-120"/>
                            </a:rPr>
                            <a:t>IncrEn</a:t>
                          </a:r>
                          <a:r>
                            <a:rPr lang="zh-TW" altLang="en-US" dirty="0">
                              <a:latin typeface="微軟正黑體" panose="020B0604030504040204" pitchFamily="34" charset="-120"/>
                              <a:ea typeface="微軟正黑體" panose="020B0604030504040204" pitchFamily="34" charset="-120"/>
                            </a:rPr>
                            <a:t>的優點，在維度</a:t>
                          </a:r>
                          <a:r>
                            <a:rPr lang="en-US" altLang="zh-TW" dirty="0">
                              <a:latin typeface="微軟正黑體" panose="020B0604030504040204" pitchFamily="34" charset="-120"/>
                              <a:ea typeface="微軟正黑體" panose="020B0604030504040204" pitchFamily="34" charset="-120"/>
                            </a:rPr>
                            <a:t>m = 2</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m = 3</a:t>
                          </a:r>
                          <a:r>
                            <a:rPr lang="zh-TW" altLang="en-US" dirty="0">
                              <a:latin typeface="微軟正黑體" panose="020B0604030504040204" pitchFamily="34" charset="-120"/>
                              <a:ea typeface="微軟正黑體" panose="020B0604030504040204" pitchFamily="34" charset="-120"/>
                            </a:rPr>
                            <a:t>以及分辨率</a:t>
                          </a:r>
                          <a:r>
                            <a:rPr lang="en-US" altLang="zh-TW" dirty="0">
                              <a:latin typeface="微軟正黑體" panose="020B0604030504040204" pitchFamily="34" charset="-120"/>
                              <a:ea typeface="微軟正黑體" panose="020B0604030504040204" pitchFamily="34" charset="-120"/>
                            </a:rPr>
                            <a:t>2 &lt;= R &lt;= 4</a:t>
                          </a:r>
                          <a:r>
                            <a:rPr lang="zh-TW" altLang="en-US" dirty="0">
                              <a:latin typeface="微軟正黑體" panose="020B0604030504040204" pitchFamily="34" charset="-120"/>
                              <a:ea typeface="微軟正黑體" panose="020B0604030504040204" pitchFamily="34" charset="-120"/>
                            </a:rPr>
                            <a:t>下表現出一定的穩健性。</a:t>
                          </a:r>
                          <a:endParaRPr lang="en-US" altLang="zh-TW"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154615"/>
                      </a:ext>
                    </a:extLst>
                  </a:tr>
                </a:tbl>
              </a:graphicData>
            </a:graphic>
          </p:graphicFrame>
        </mc:Fallback>
      </mc:AlternateContent>
      <p:graphicFrame>
        <p:nvGraphicFramePr>
          <p:cNvPr id="5" name="表格 4">
            <a:extLst>
              <a:ext uri="{FF2B5EF4-FFF2-40B4-BE49-F238E27FC236}">
                <a16:creationId xmlns:a16="http://schemas.microsoft.com/office/drawing/2014/main" id="{5C30F61B-871F-479F-B224-DEBEDEDDDE46}"/>
              </a:ext>
            </a:extLst>
          </p:cNvPr>
          <p:cNvGraphicFramePr>
            <a:graphicFrameLocks noGrp="1"/>
          </p:cNvGraphicFramePr>
          <p:nvPr>
            <p:extLst>
              <p:ext uri="{D42A27DB-BD31-4B8C-83A1-F6EECF244321}">
                <p14:modId xmlns:p14="http://schemas.microsoft.com/office/powerpoint/2010/main" val="2478937316"/>
              </p:ext>
            </p:extLst>
          </p:nvPr>
        </p:nvGraphicFramePr>
        <p:xfrm>
          <a:off x="362262" y="5213061"/>
          <a:ext cx="11467476" cy="946023"/>
        </p:xfrm>
        <a:graphic>
          <a:graphicData uri="http://schemas.openxmlformats.org/drawingml/2006/table">
            <a:tbl>
              <a:tblPr firstRow="1" bandRow="1">
                <a:tableStyleId>{5C22544A-7EE6-4342-B048-85BDC9FD1C3A}</a:tableStyleId>
              </a:tblPr>
              <a:tblGrid>
                <a:gridCol w="5218192">
                  <a:extLst>
                    <a:ext uri="{9D8B030D-6E8A-4147-A177-3AD203B41FA5}">
                      <a16:colId xmlns:a16="http://schemas.microsoft.com/office/drawing/2014/main" val="3546810692"/>
                    </a:ext>
                  </a:extLst>
                </a:gridCol>
                <a:gridCol w="6249284">
                  <a:extLst>
                    <a:ext uri="{9D8B030D-6E8A-4147-A177-3AD203B41FA5}">
                      <a16:colId xmlns:a16="http://schemas.microsoft.com/office/drawing/2014/main" val="3707857848"/>
                    </a:ext>
                  </a:extLst>
                </a:gridCol>
              </a:tblGrid>
              <a:tr h="582687">
                <a:tc>
                  <a:txBody>
                    <a:bodyPr/>
                    <a:lstStyle/>
                    <a:p>
                      <a:pPr marL="0" algn="l" defTabSz="914400" rtl="0" eaLnBrk="1" latinLnBrk="0" hangingPunct="1">
                        <a:lnSpc>
                          <a:spcPct val="120000"/>
                        </a:lnSpc>
                      </a:pPr>
                      <a:r>
                        <a:rPr lang="en-US" altLang="zh-TW" sz="2000" b="1" kern="1200" dirty="0" err="1">
                          <a:solidFill>
                            <a:schemeClr val="tx1"/>
                          </a:solidFill>
                          <a:latin typeface="微軟正黑體" panose="020B0604030504040204" pitchFamily="34" charset="-120"/>
                          <a:ea typeface="微軟正黑體" panose="020B0604030504040204" pitchFamily="34" charset="-120"/>
                          <a:cs typeface="+mn-cs"/>
                        </a:rPr>
                        <a:t>SampEn</a:t>
                      </a:r>
                      <a:endParaRPr lang="en-US" altLang="zh-TW" sz="2000" b="1" kern="1200" dirty="0">
                        <a:solidFill>
                          <a:schemeClr val="tx1"/>
                        </a:solidFill>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ct val="120000"/>
                        </a:lnSpc>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僅通過評估兩</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m</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維度之對應點間</a:t>
                      </a:r>
                      <a:r>
                        <a:rPr lang="zh-TW" altLang="en-US" sz="1400" b="1" kern="1200" dirty="0">
                          <a:solidFill>
                            <a:schemeClr val="tx1"/>
                          </a:solidFill>
                          <a:latin typeface="微軟正黑體" panose="020B0604030504040204" pitchFamily="34" charset="-120"/>
                          <a:ea typeface="微軟正黑體" panose="020B0604030504040204" pitchFamily="34" charset="-120"/>
                          <a:cs typeface="+mn-cs"/>
                        </a:rPr>
                        <a:t>最大距離</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判斷</a:t>
                      </a:r>
                      <a:endParaRPr lang="zh-TW" altLang="en-US" sz="1400" b="0" kern="1200" dirty="0">
                        <a:solidFill>
                          <a:schemeClr val="dk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TW" sz="2000" b="1" kern="1200" dirty="0" err="1">
                          <a:solidFill>
                            <a:schemeClr val="tx1"/>
                          </a:solidFill>
                          <a:latin typeface="微軟正黑體" panose="020B0604030504040204" pitchFamily="34" charset="-120"/>
                          <a:ea typeface="微軟正黑體" panose="020B0604030504040204" pitchFamily="34" charset="-120"/>
                          <a:cs typeface="+mn-cs"/>
                        </a:rPr>
                        <a:t>IncrEn</a:t>
                      </a:r>
                      <a:endParaRPr lang="en-US" altLang="zh-TW" sz="2000" b="1" kern="1200" dirty="0">
                        <a:solidFill>
                          <a:schemeClr val="tx1"/>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將差分操作用於構建增量序列，對時間序列中的波動變化敏感。</a:t>
                      </a:r>
                      <a:endParaRPr lang="en-US" altLang="zh-TW" sz="1400" b="0" kern="1200" dirty="0">
                        <a:solidFill>
                          <a:srgbClr val="0070C0"/>
                        </a:solidFill>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通過量化相鄰元素間的</a:t>
                      </a:r>
                      <a:r>
                        <a:rPr lang="zh-TW" altLang="en-US" sz="1400" b="1" kern="1200" dirty="0">
                          <a:solidFill>
                            <a:schemeClr val="tx1"/>
                          </a:solidFill>
                          <a:latin typeface="微軟正黑體" panose="020B0604030504040204" pitchFamily="34" charset="-120"/>
                          <a:ea typeface="微軟正黑體" panose="020B0604030504040204" pitchFamily="34" charset="-120"/>
                          <a:cs typeface="+mn-cs"/>
                        </a:rPr>
                        <a:t>方向</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和</a:t>
                      </a:r>
                      <a:r>
                        <a:rPr lang="zh-TW" altLang="en-US" sz="1400" b="1" kern="1200" dirty="0">
                          <a:solidFill>
                            <a:schemeClr val="tx1"/>
                          </a:solidFill>
                          <a:latin typeface="微軟正黑體" panose="020B0604030504040204" pitchFamily="34" charset="-120"/>
                          <a:ea typeface="微軟正黑體" panose="020B0604030504040204" pitchFamily="34" charset="-120"/>
                          <a:cs typeface="+mn-cs"/>
                        </a:rPr>
                        <a:t>大小</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，自然地刻劃了由</a:t>
                      </a:r>
                      <a:r>
                        <a:rPr lang="en-US" altLang="zh-TW" sz="1400" b="0" kern="1200" dirty="0">
                          <a:solidFill>
                            <a:srgbClr val="0070C0"/>
                          </a:solidFill>
                          <a:latin typeface="微軟正黑體" panose="020B0604030504040204" pitchFamily="34" charset="-120"/>
                          <a:ea typeface="微軟正黑體" panose="020B0604030504040204" pitchFamily="34" charset="-120"/>
                          <a:cs typeface="+mn-cs"/>
                        </a:rPr>
                        <a:t>m</a:t>
                      </a:r>
                      <a:r>
                        <a:rPr lang="zh-TW" altLang="en-US" sz="1400" b="0" kern="1200" dirty="0">
                          <a:solidFill>
                            <a:srgbClr val="0070C0"/>
                          </a:solidFill>
                          <a:latin typeface="微軟正黑體" panose="020B0604030504040204" pitchFamily="34" charset="-120"/>
                          <a:ea typeface="微軟正黑體" panose="020B0604030504040204" pitchFamily="34" charset="-120"/>
                          <a:cs typeface="+mn-cs"/>
                        </a:rPr>
                        <a:t>個點構成的向量模式。</a:t>
                      </a:r>
                      <a:endParaRPr lang="en-US" altLang="zh-TW" sz="1400" b="0" kern="1200" dirty="0">
                        <a:solidFill>
                          <a:srgbClr val="0070C0"/>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553612"/>
                  </a:ext>
                </a:extLst>
              </a:tr>
            </a:tbl>
          </a:graphicData>
        </a:graphic>
      </p:graphicFrame>
    </p:spTree>
    <p:extLst>
      <p:ext uri="{BB962C8B-B14F-4D97-AF65-F5344CB8AC3E}">
        <p14:creationId xmlns:p14="http://schemas.microsoft.com/office/powerpoint/2010/main" val="3208360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D6D9C-81D7-42EA-8825-CBEA1180C73F}"/>
              </a:ext>
            </a:extLst>
          </p:cNvPr>
          <p:cNvSpPr>
            <a:spLocks noGrp="1"/>
          </p:cNvSpPr>
          <p:nvPr>
            <p:ph type="title"/>
          </p:nvPr>
        </p:nvSpPr>
        <p:spPr/>
        <p:txBody>
          <a:bodyPr/>
          <a:lstStyle/>
          <a:p>
            <a:r>
              <a:rPr lang="en-US" altLang="zh-TW" dirty="0"/>
              <a:t>6. Conclusions</a:t>
            </a:r>
            <a:endParaRPr lang="zh-TW" altLang="en-US" dirty="0"/>
          </a:p>
        </p:txBody>
      </p:sp>
      <p:sp>
        <p:nvSpPr>
          <p:cNvPr id="3" name="文字版面配置區 2">
            <a:extLst>
              <a:ext uri="{FF2B5EF4-FFF2-40B4-BE49-F238E27FC236}">
                <a16:creationId xmlns:a16="http://schemas.microsoft.com/office/drawing/2014/main" id="{8CD90D55-C352-4795-B5D6-DFD6167A7ED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91992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100F52-1048-43EF-9E74-13F89D8844E4}"/>
              </a:ext>
            </a:extLst>
          </p:cNvPr>
          <p:cNvSpPr>
            <a:spLocks noGrp="1"/>
          </p:cNvSpPr>
          <p:nvPr>
            <p:ph type="title"/>
          </p:nvPr>
        </p:nvSpPr>
        <p:spPr/>
        <p:txBody>
          <a:bodyPr/>
          <a:lstStyle/>
          <a:p>
            <a:r>
              <a:rPr lang="en-US" altLang="zh-TW" dirty="0"/>
              <a:t>	Merits of the proposed novel entropy metric MIE</a:t>
            </a:r>
            <a:endParaRPr lang="zh-TW" altLang="en-US" dirty="0"/>
          </a:p>
        </p:txBody>
      </p:sp>
      <p:sp>
        <p:nvSpPr>
          <p:cNvPr id="3" name="內容版面配置區 2">
            <a:extLst>
              <a:ext uri="{FF2B5EF4-FFF2-40B4-BE49-F238E27FC236}">
                <a16:creationId xmlns:a16="http://schemas.microsoft.com/office/drawing/2014/main" id="{BF6889EF-61F7-4E99-A300-7C2F670F1375}"/>
              </a:ext>
            </a:extLst>
          </p:cNvPr>
          <p:cNvSpPr>
            <a:spLocks noGrp="1"/>
          </p:cNvSpPr>
          <p:nvPr>
            <p:ph idx="1"/>
          </p:nvPr>
        </p:nvSpPr>
        <p:spPr/>
        <p:txBody>
          <a:bodyPr>
            <a:normAutofit/>
          </a:bodyPr>
          <a:lstStyle/>
          <a:p>
            <a:r>
              <a:rPr lang="zh-TW" altLang="en-US" sz="2400" dirty="0"/>
              <a:t>不需要了解信號本身，不依賴尺度的選擇，適合未知生理信號的複雜性分析。</a:t>
            </a:r>
            <a:endParaRPr lang="en-US" altLang="zh-TW" sz="2400" dirty="0"/>
          </a:p>
          <a:p>
            <a:endParaRPr lang="en-US" altLang="zh-TW" sz="2400" dirty="0"/>
          </a:p>
          <a:p>
            <a:r>
              <a:rPr lang="zh-TW" altLang="en-US" sz="2400" dirty="0"/>
              <a:t>區分能力優於</a:t>
            </a:r>
            <a:r>
              <a:rPr lang="en-US" altLang="zh-TW" sz="2400" dirty="0" err="1"/>
              <a:t>MSE</a:t>
            </a:r>
            <a:r>
              <a:rPr lang="zh-TW" altLang="en-US" sz="2400" dirty="0"/>
              <a:t>及</a:t>
            </a:r>
            <a:r>
              <a:rPr lang="en-US" altLang="zh-TW" sz="2400" dirty="0" err="1"/>
              <a:t>RCMDE</a:t>
            </a:r>
            <a:endParaRPr lang="en-US" altLang="zh-TW" sz="2400" dirty="0"/>
          </a:p>
          <a:p>
            <a:endParaRPr lang="en-US" altLang="zh-TW" sz="2400" dirty="0"/>
          </a:p>
          <a:p>
            <a:r>
              <a:rPr lang="zh-TW" altLang="en-US" sz="2400" dirty="0"/>
              <a:t>對參數的穩健優於</a:t>
            </a:r>
            <a:r>
              <a:rPr lang="en-US" altLang="zh-TW" sz="2400" dirty="0" err="1"/>
              <a:t>MSE</a:t>
            </a:r>
            <a:r>
              <a:rPr lang="zh-TW" altLang="en-US" sz="2400" dirty="0"/>
              <a:t>及</a:t>
            </a:r>
            <a:r>
              <a:rPr lang="en-US" altLang="zh-TW" sz="2400" dirty="0" err="1"/>
              <a:t>RCMDE</a:t>
            </a:r>
            <a:endParaRPr lang="en-US" altLang="zh-TW" sz="2400" dirty="0"/>
          </a:p>
          <a:p>
            <a:endParaRPr lang="en-US" altLang="zh-TW" sz="2400" dirty="0"/>
          </a:p>
          <a:p>
            <a:r>
              <a:rPr lang="zh-TW" altLang="en-US" sz="2400" dirty="0"/>
              <a:t>計算時間快於</a:t>
            </a:r>
            <a:r>
              <a:rPr lang="en-US" altLang="zh-TW" sz="2400" dirty="0" err="1"/>
              <a:t>MSE</a:t>
            </a:r>
            <a:r>
              <a:rPr lang="zh-TW" altLang="en-US" sz="2400" dirty="0"/>
              <a:t>及</a:t>
            </a:r>
            <a:r>
              <a:rPr lang="en-US" altLang="zh-TW" sz="2400" dirty="0" err="1"/>
              <a:t>RCMDE</a:t>
            </a:r>
            <a:r>
              <a:rPr lang="en-US" altLang="zh-TW" sz="2400" dirty="0"/>
              <a:t> </a:t>
            </a:r>
          </a:p>
        </p:txBody>
      </p:sp>
    </p:spTree>
    <p:extLst>
      <p:ext uri="{BB962C8B-B14F-4D97-AF65-F5344CB8AC3E}">
        <p14:creationId xmlns:p14="http://schemas.microsoft.com/office/powerpoint/2010/main" val="744508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A34CB9-1EFB-4FCB-BB1A-0735AACA3AC5}"/>
              </a:ext>
            </a:extLst>
          </p:cNvPr>
          <p:cNvSpPr>
            <a:spLocks noGrp="1"/>
          </p:cNvSpPr>
          <p:nvPr>
            <p:ph type="title"/>
          </p:nvPr>
        </p:nvSpPr>
        <p:spPr/>
        <p:txBody>
          <a:bodyPr/>
          <a:lstStyle/>
          <a:p>
            <a:r>
              <a:rPr lang="en-US" altLang="zh-TW" dirty="0"/>
              <a:t>	Future research</a:t>
            </a:r>
            <a:endParaRPr lang="zh-TW" altLang="en-US" dirty="0"/>
          </a:p>
        </p:txBody>
      </p:sp>
      <p:sp>
        <p:nvSpPr>
          <p:cNvPr id="3" name="內容版面配置區 2">
            <a:extLst>
              <a:ext uri="{FF2B5EF4-FFF2-40B4-BE49-F238E27FC236}">
                <a16:creationId xmlns:a16="http://schemas.microsoft.com/office/drawing/2014/main" id="{9B911AD2-DFAA-40BA-95B5-1381336F8376}"/>
              </a:ext>
            </a:extLst>
          </p:cNvPr>
          <p:cNvSpPr>
            <a:spLocks noGrp="1"/>
          </p:cNvSpPr>
          <p:nvPr>
            <p:ph idx="1"/>
          </p:nvPr>
        </p:nvSpPr>
        <p:spPr>
          <a:xfrm>
            <a:off x="596900" y="1304925"/>
            <a:ext cx="11320780" cy="4872038"/>
          </a:xfrm>
        </p:spPr>
        <p:txBody>
          <a:bodyPr>
            <a:normAutofit/>
          </a:bodyPr>
          <a:lstStyle/>
          <a:p>
            <a:pPr marL="0" indent="0">
              <a:buNone/>
            </a:pPr>
            <a:r>
              <a:rPr lang="zh-TW" altLang="en-US" sz="2400" dirty="0"/>
              <a:t>將</a:t>
            </a:r>
            <a:r>
              <a:rPr lang="en-US" altLang="zh-TW" sz="2400" dirty="0"/>
              <a:t>MIE</a:t>
            </a:r>
            <a:r>
              <a:rPr lang="zh-TW" altLang="en-US" sz="2400" dirty="0"/>
              <a:t>擴展到</a:t>
            </a:r>
            <a:endParaRPr lang="en-US" altLang="zh-TW" sz="2400" dirty="0"/>
          </a:p>
          <a:p>
            <a:endParaRPr lang="en-US" altLang="zh-TW" sz="2400" dirty="0"/>
          </a:p>
          <a:p>
            <a:r>
              <a:rPr lang="zh-TW" altLang="en-US" sz="2400" dirty="0"/>
              <a:t>多變量場景</a:t>
            </a:r>
            <a:r>
              <a:rPr lang="en-US" altLang="zh-TW" sz="2000" dirty="0"/>
              <a:t>multivariate scenarios</a:t>
            </a:r>
            <a:r>
              <a:rPr lang="zh-TW" altLang="en-US" sz="2400" dirty="0"/>
              <a:t>（多通道傳感器</a:t>
            </a:r>
            <a:r>
              <a:rPr lang="en-US" altLang="zh-TW" sz="2000" dirty="0"/>
              <a:t>multi-channel sensors</a:t>
            </a:r>
            <a:r>
              <a:rPr lang="zh-TW" altLang="en-US" sz="2400" dirty="0"/>
              <a:t>收集時間序列）</a:t>
            </a:r>
            <a:endParaRPr lang="en-US" altLang="zh-TW" sz="2400" dirty="0"/>
          </a:p>
          <a:p>
            <a:pPr marL="0" indent="0">
              <a:buNone/>
            </a:pPr>
            <a:endParaRPr lang="zh-TW" altLang="en-US" sz="2400" dirty="0"/>
          </a:p>
          <a:p>
            <a:r>
              <a:rPr lang="zh-TW" altLang="en-US" sz="2400" dirty="0"/>
              <a:t>二維圖像複雜性分析 </a:t>
            </a:r>
            <a:r>
              <a:rPr lang="en-US" altLang="zh-TW" sz="2000" dirty="0"/>
              <a:t>two-dimensional image complexity analysis</a:t>
            </a:r>
            <a:r>
              <a:rPr lang="en-US" altLang="zh-TW" sz="2400" dirty="0"/>
              <a:t> </a:t>
            </a:r>
            <a:r>
              <a:rPr lang="zh-TW" altLang="en-US" sz="2400" dirty="0"/>
              <a:t>。</a:t>
            </a:r>
            <a:endParaRPr lang="en-US" altLang="zh-TW" sz="2400" dirty="0"/>
          </a:p>
          <a:p>
            <a:endParaRPr lang="zh-TW" altLang="en-US" sz="2400" dirty="0"/>
          </a:p>
          <a:p>
            <a:r>
              <a:rPr lang="zh-TW" altLang="en-US" sz="2400" dirty="0"/>
              <a:t>其他時間變動的波動時間序列 </a:t>
            </a:r>
            <a:r>
              <a:rPr lang="en-US" altLang="zh-TW" sz="2000" dirty="0"/>
              <a:t>time-varying volatility time series</a:t>
            </a:r>
            <a:r>
              <a:rPr lang="zh-TW" altLang="en-US" sz="2400" dirty="0"/>
              <a:t>的分析應用。</a:t>
            </a:r>
          </a:p>
        </p:txBody>
      </p:sp>
    </p:spTree>
    <p:extLst>
      <p:ext uri="{BB962C8B-B14F-4D97-AF65-F5344CB8AC3E}">
        <p14:creationId xmlns:p14="http://schemas.microsoft.com/office/powerpoint/2010/main" val="46647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71C759-698D-492E-BC0E-16B38BB327C3}"/>
              </a:ext>
            </a:extLst>
          </p:cNvPr>
          <p:cNvSpPr>
            <a:spLocks noGrp="1"/>
          </p:cNvSpPr>
          <p:nvPr>
            <p:ph type="title"/>
          </p:nvPr>
        </p:nvSpPr>
        <p:spPr/>
        <p:txBody>
          <a:bodyPr/>
          <a:lstStyle/>
          <a:p>
            <a:r>
              <a:rPr lang="en-US" altLang="zh-TW" dirty="0"/>
              <a:t>THANK YOU</a:t>
            </a:r>
            <a:endParaRPr lang="zh-TW" altLang="en-US" dirty="0"/>
          </a:p>
        </p:txBody>
      </p:sp>
      <p:sp>
        <p:nvSpPr>
          <p:cNvPr id="3" name="文字版面配置區 2">
            <a:extLst>
              <a:ext uri="{FF2B5EF4-FFF2-40B4-BE49-F238E27FC236}">
                <a16:creationId xmlns:a16="http://schemas.microsoft.com/office/drawing/2014/main" id="{341A71C7-208D-4538-BAD0-4D38AF571F9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3549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531C05-2AC6-4641-B941-06A3025B9909}"/>
              </a:ext>
            </a:extLst>
          </p:cNvPr>
          <p:cNvSpPr>
            <a:spLocks noGrp="1"/>
          </p:cNvSpPr>
          <p:nvPr>
            <p:ph type="title"/>
          </p:nvPr>
        </p:nvSpPr>
        <p:spPr/>
        <p:txBody>
          <a:bodyPr>
            <a:normAutofit fontScale="90000"/>
          </a:bodyPr>
          <a:lstStyle/>
          <a:p>
            <a:r>
              <a:rPr lang="en-US" altLang="zh-TW" dirty="0"/>
              <a:t>	Abstract</a:t>
            </a:r>
            <a:endParaRPr lang="zh-TW" altLang="en-US" dirty="0"/>
          </a:p>
        </p:txBody>
      </p:sp>
      <p:sp>
        <p:nvSpPr>
          <p:cNvPr id="3" name="內容版面配置區 2">
            <a:extLst>
              <a:ext uri="{FF2B5EF4-FFF2-40B4-BE49-F238E27FC236}">
                <a16:creationId xmlns:a16="http://schemas.microsoft.com/office/drawing/2014/main" id="{40440F1C-9185-40BC-ADC4-67F1914B99D1}"/>
              </a:ext>
            </a:extLst>
          </p:cNvPr>
          <p:cNvSpPr>
            <a:spLocks noGrp="1"/>
          </p:cNvSpPr>
          <p:nvPr>
            <p:ph idx="1"/>
          </p:nvPr>
        </p:nvSpPr>
        <p:spPr/>
        <p:txBody>
          <a:bodyPr>
            <a:normAutofit fontScale="70000" lnSpcReduction="20000"/>
          </a:bodyPr>
          <a:lstStyle/>
          <a:p>
            <a:pPr marL="0" indent="0">
              <a:buNone/>
            </a:pPr>
            <a:r>
              <a:rPr lang="zh-TW" altLang="en-US" b="1" dirty="0">
                <a:solidFill>
                  <a:srgbClr val="C00000"/>
                </a:solidFill>
              </a:rPr>
              <a:t>★ </a:t>
            </a:r>
            <a:r>
              <a:rPr lang="en-US" altLang="zh-TW" b="1" dirty="0">
                <a:solidFill>
                  <a:srgbClr val="C00000"/>
                </a:solidFill>
              </a:rPr>
              <a:t>multiscale increment entropy (MIE)</a:t>
            </a:r>
            <a:r>
              <a:rPr lang="zh-TW" altLang="en-US" b="1" dirty="0">
                <a:solidFill>
                  <a:srgbClr val="C00000"/>
                </a:solidFill>
              </a:rPr>
              <a:t> 多尺度增量熵</a:t>
            </a:r>
            <a:endParaRPr lang="en-US" altLang="zh-TW" b="1" dirty="0">
              <a:solidFill>
                <a:srgbClr val="C00000"/>
              </a:solidFill>
            </a:endParaRPr>
          </a:p>
          <a:p>
            <a:pPr marL="0" indent="0">
              <a:buNone/>
            </a:pPr>
            <a:r>
              <a:rPr lang="zh-TW" altLang="en-US" dirty="0"/>
              <a:t> </a:t>
            </a:r>
            <a:endParaRPr lang="en-US" altLang="zh-TW" dirty="0"/>
          </a:p>
          <a:p>
            <a:pPr marL="0" indent="0">
              <a:buNone/>
            </a:pPr>
            <a:r>
              <a:rPr lang="zh-TW" altLang="en-US" dirty="0"/>
              <a:t>繼承特性</a:t>
            </a:r>
            <a:endParaRPr lang="en-US" altLang="zh-TW" dirty="0"/>
          </a:p>
          <a:p>
            <a:pPr marL="457200" lvl="1" indent="0">
              <a:buNone/>
            </a:pPr>
            <a:r>
              <a:rPr lang="zh-TW" altLang="en-US" dirty="0">
                <a:solidFill>
                  <a:schemeClr val="accent1"/>
                </a:solidFill>
              </a:rPr>
              <a:t>增量熵 </a:t>
            </a:r>
            <a:r>
              <a:rPr lang="en-US" altLang="zh-TW" dirty="0">
                <a:solidFill>
                  <a:schemeClr val="accent1"/>
                </a:solidFill>
              </a:rPr>
              <a:t>incremental entropy (</a:t>
            </a:r>
            <a:r>
              <a:rPr lang="en-US" altLang="zh-TW" dirty="0" err="1">
                <a:solidFill>
                  <a:schemeClr val="accent1"/>
                </a:solidFill>
              </a:rPr>
              <a:t>IncrEn</a:t>
            </a:r>
            <a:r>
              <a:rPr lang="en-US" altLang="zh-TW" dirty="0">
                <a:solidFill>
                  <a:schemeClr val="accent1"/>
                </a:solidFill>
              </a:rPr>
              <a:t>)</a:t>
            </a:r>
            <a:r>
              <a:rPr lang="zh-TW" altLang="en-US" dirty="0">
                <a:solidFill>
                  <a:schemeClr val="accent1"/>
                </a:solidFill>
              </a:rPr>
              <a:t> </a:t>
            </a:r>
            <a:r>
              <a:rPr lang="zh-TW" altLang="en-US" dirty="0"/>
              <a:t>：</a:t>
            </a:r>
            <a:endParaRPr lang="en-US" altLang="zh-TW" dirty="0"/>
          </a:p>
          <a:p>
            <a:pPr lvl="2"/>
            <a:r>
              <a:rPr lang="zh-TW" altLang="en-US" dirty="0"/>
              <a:t>考慮時間序列的波動方向和振幅</a:t>
            </a:r>
            <a:endParaRPr lang="en-US" altLang="zh-TW" dirty="0"/>
          </a:p>
          <a:p>
            <a:pPr lvl="2"/>
            <a:r>
              <a:rPr lang="zh-TW" altLang="en-US" dirty="0"/>
              <a:t>合成和真實信號實驗表明，</a:t>
            </a:r>
            <a:r>
              <a:rPr lang="en-US" altLang="zh-TW" dirty="0"/>
              <a:t>MIE</a:t>
            </a:r>
            <a:r>
              <a:rPr lang="zh-TW" altLang="en-US" dirty="0"/>
              <a:t>作為一個複雜性指標表現更好</a:t>
            </a:r>
            <a:endParaRPr lang="en-US" altLang="zh-TW" dirty="0"/>
          </a:p>
          <a:p>
            <a:pPr marL="457200" lvl="1" indent="0">
              <a:buNone/>
            </a:pPr>
            <a:r>
              <a:rPr lang="zh-TW" altLang="en-US" dirty="0">
                <a:solidFill>
                  <a:schemeClr val="accent1"/>
                </a:solidFill>
              </a:rPr>
              <a:t>多尺度分析</a:t>
            </a:r>
            <a:r>
              <a:rPr lang="en-US" altLang="zh-TW" dirty="0">
                <a:solidFill>
                  <a:schemeClr val="accent1"/>
                </a:solidFill>
              </a:rPr>
              <a:t>multiscale analysis</a:t>
            </a:r>
            <a:r>
              <a:rPr lang="zh-TW" altLang="en-US" dirty="0"/>
              <a:t>：</a:t>
            </a:r>
            <a:endParaRPr lang="en-US" altLang="zh-TW" dirty="0"/>
          </a:p>
          <a:p>
            <a:pPr lvl="2"/>
            <a:r>
              <a:rPr lang="zh-TW" altLang="en-US" dirty="0"/>
              <a:t>為表徵生理信號特徵的重要方法</a:t>
            </a:r>
            <a:endParaRPr lang="en-US" altLang="zh-TW" dirty="0"/>
          </a:p>
          <a:p>
            <a:pPr lvl="2"/>
            <a:r>
              <a:rPr lang="zh-TW" altLang="en-US" dirty="0"/>
              <a:t>生理系統紀錄之時間序列資料通常在長時間尺度上呈現固有的生理複雜性變異</a:t>
            </a:r>
            <a:endParaRPr lang="en-US" altLang="zh-TW" dirty="0"/>
          </a:p>
          <a:p>
            <a:pPr lvl="1"/>
            <a:endParaRPr lang="en-US" altLang="zh-TW" dirty="0"/>
          </a:p>
          <a:p>
            <a:pPr marL="0" indent="0">
              <a:buNone/>
            </a:pPr>
            <a:r>
              <a:rPr lang="zh-TW" altLang="en-US" dirty="0"/>
              <a:t>優點</a:t>
            </a:r>
            <a:endParaRPr lang="en-US" altLang="zh-TW" dirty="0"/>
          </a:p>
          <a:p>
            <a:pPr lvl="1"/>
            <a:r>
              <a:rPr lang="zh-TW" altLang="en-US" dirty="0"/>
              <a:t>計算時間短</a:t>
            </a:r>
            <a:endParaRPr lang="en-US" altLang="zh-TW" dirty="0"/>
          </a:p>
          <a:p>
            <a:pPr lvl="1"/>
            <a:r>
              <a:rPr lang="zh-TW" altLang="en-US" dirty="0"/>
              <a:t>變異性低</a:t>
            </a:r>
            <a:endParaRPr lang="en-US" altLang="zh-TW" dirty="0"/>
          </a:p>
          <a:p>
            <a:pPr lvl="1"/>
            <a:r>
              <a:rPr lang="zh-TW" altLang="en-US" dirty="0"/>
              <a:t>在各個尺度上都有定義，對於短時間序列也是</a:t>
            </a:r>
            <a:endParaRPr lang="en-US" altLang="zh-TW" dirty="0"/>
          </a:p>
          <a:p>
            <a:pPr lvl="1"/>
            <a:r>
              <a:rPr lang="zh-TW" altLang="en-US" dirty="0"/>
              <a:t>更可靠的區分能力</a:t>
            </a:r>
            <a:endParaRPr lang="en-US" altLang="zh-TW" dirty="0"/>
          </a:p>
          <a:p>
            <a:pPr lvl="1"/>
            <a:r>
              <a:rPr lang="zh-TW" altLang="en-US" dirty="0"/>
              <a:t>適合分析未知的生理時間序列</a:t>
            </a:r>
          </a:p>
          <a:p>
            <a:pPr lvl="1"/>
            <a:endParaRPr lang="en-US" altLang="zh-TW" dirty="0"/>
          </a:p>
        </p:txBody>
      </p:sp>
    </p:spTree>
    <p:extLst>
      <p:ext uri="{BB962C8B-B14F-4D97-AF65-F5344CB8AC3E}">
        <p14:creationId xmlns:p14="http://schemas.microsoft.com/office/powerpoint/2010/main" val="27612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70340A-F720-43FA-A4EC-71129E4AA5C9}"/>
              </a:ext>
            </a:extLst>
          </p:cNvPr>
          <p:cNvSpPr>
            <a:spLocks noGrp="1"/>
          </p:cNvSpPr>
          <p:nvPr>
            <p:ph type="title"/>
          </p:nvPr>
        </p:nvSpPr>
        <p:spPr/>
        <p:txBody>
          <a:bodyPr/>
          <a:lstStyle/>
          <a:p>
            <a:r>
              <a:rPr lang="en-US" altLang="zh-TW" dirty="0"/>
              <a:t>1. Introduction</a:t>
            </a:r>
            <a:endParaRPr lang="zh-TW" altLang="en-US" dirty="0"/>
          </a:p>
        </p:txBody>
      </p:sp>
      <p:sp>
        <p:nvSpPr>
          <p:cNvPr id="3" name="文字版面配置區 2">
            <a:extLst>
              <a:ext uri="{FF2B5EF4-FFF2-40B4-BE49-F238E27FC236}">
                <a16:creationId xmlns:a16="http://schemas.microsoft.com/office/drawing/2014/main" id="{FADB13CA-74CB-40A4-A964-7B5768AA5A8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1891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501A7-B538-4BBC-B574-43C724E6B5D1}"/>
              </a:ext>
            </a:extLst>
          </p:cNvPr>
          <p:cNvSpPr>
            <a:spLocks noGrp="1"/>
          </p:cNvSpPr>
          <p:nvPr>
            <p:ph type="title"/>
          </p:nvPr>
        </p:nvSpPr>
        <p:spPr/>
        <p:txBody>
          <a:bodyPr>
            <a:normAutofit fontScale="90000"/>
          </a:bodyPr>
          <a:lstStyle/>
          <a:p>
            <a:r>
              <a:rPr lang="en-US" altLang="zh-TW" dirty="0"/>
              <a:t>	</a:t>
            </a:r>
            <a:r>
              <a:rPr lang="en-US" altLang="zh-TW" dirty="0">
                <a:latin typeface="微軟正黑體" panose="020B0604030504040204" pitchFamily="34" charset="-120"/>
                <a:ea typeface="微軟正黑體" panose="020B0604030504040204" pitchFamily="34" charset="-120"/>
              </a:rPr>
              <a:t>Introduction</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理論</a:t>
            </a:r>
          </a:p>
        </p:txBody>
      </p:sp>
      <p:sp>
        <p:nvSpPr>
          <p:cNvPr id="3" name="內容版面配置區 2">
            <a:extLst>
              <a:ext uri="{FF2B5EF4-FFF2-40B4-BE49-F238E27FC236}">
                <a16:creationId xmlns:a16="http://schemas.microsoft.com/office/drawing/2014/main" id="{7268C8D2-F2F3-4C0F-B2F2-6C878C73FF6D}"/>
              </a:ext>
            </a:extLst>
          </p:cNvPr>
          <p:cNvSpPr>
            <a:spLocks noGrp="1"/>
          </p:cNvSpPr>
          <p:nvPr>
            <p:ph idx="1"/>
          </p:nvPr>
        </p:nvSpPr>
        <p:spPr/>
        <p:txBody>
          <a:bodyPr>
            <a:normAutofit/>
          </a:bodyPr>
          <a:lstStyle/>
          <a:p>
            <a:r>
              <a:rPr lang="zh-TW" altLang="en-US" sz="2000" dirty="0"/>
              <a:t>生理系統由跨多個時間尺度的複雜調節反饋環所控制，</a:t>
            </a:r>
            <a:endParaRPr lang="en-US" altLang="zh-TW" sz="2000" dirty="0"/>
          </a:p>
          <a:p>
            <a:r>
              <a:rPr lang="zh-TW" altLang="en-US" sz="2000" dirty="0"/>
              <a:t>呈複雜波動，反映了生理狀態和行為的變化，及許多無意識輸出。</a:t>
            </a:r>
            <a:endParaRPr lang="en-US" altLang="zh-TW" sz="2000" dirty="0"/>
          </a:p>
          <a:p>
            <a:endParaRPr lang="en-US" altLang="zh-TW" sz="2000" dirty="0"/>
          </a:p>
          <a:p>
            <a:r>
              <a:rPr lang="zh-TW" altLang="en-US" sz="2000" dirty="0"/>
              <a:t>健康人的生理信號表現出長程（分形）相關。</a:t>
            </a:r>
            <a:endParaRPr lang="en-US" altLang="zh-TW" sz="2000" dirty="0"/>
          </a:p>
          <a:p>
            <a:r>
              <a:rPr lang="zh-TW" altLang="en-US" sz="2000" b="1" dirty="0"/>
              <a:t>疾病和衰老的複雜性損失理論</a:t>
            </a:r>
            <a:r>
              <a:rPr lang="zh-TW" altLang="en-US" sz="2000" dirty="0"/>
              <a:t>：熵矩陣值與生理信號的複雜性隨著疾病和年齡增加而降低。</a:t>
            </a:r>
            <a:endParaRPr lang="en-US" altLang="zh-TW" sz="2000" dirty="0"/>
          </a:p>
          <a:p>
            <a:pPr marL="0" indent="0">
              <a:buNone/>
            </a:pPr>
            <a:endParaRPr lang="en-US" altLang="zh-TW" sz="2400" dirty="0"/>
          </a:p>
          <a:p>
            <a:pPr marL="0" indent="0">
              <a:buNone/>
            </a:pPr>
            <a:endParaRPr lang="en-US" altLang="zh-TW" sz="2400" dirty="0"/>
          </a:p>
          <a:p>
            <a:endParaRPr lang="en-US" altLang="zh-TW" sz="2400" dirty="0"/>
          </a:p>
          <a:p>
            <a:endParaRPr lang="en-US" altLang="zh-TW" sz="2400" dirty="0"/>
          </a:p>
        </p:txBody>
      </p:sp>
    </p:spTree>
    <p:extLst>
      <p:ext uri="{BB962C8B-B14F-4D97-AF65-F5344CB8AC3E}">
        <p14:creationId xmlns:p14="http://schemas.microsoft.com/office/powerpoint/2010/main" val="20014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7F3CC-3888-40D2-8D5F-ECEB451B790D}"/>
              </a:ext>
            </a:extLst>
          </p:cNvPr>
          <p:cNvSpPr>
            <a:spLocks noGrp="1"/>
          </p:cNvSpPr>
          <p:nvPr>
            <p:ph type="title"/>
          </p:nvPr>
        </p:nvSpPr>
        <p:spPr>
          <a:xfrm>
            <a:off x="-95250" y="365126"/>
            <a:ext cx="11449050" cy="315911"/>
          </a:xfrm>
        </p:spPr>
        <p:txBody>
          <a:bodyPr/>
          <a:lstStyle/>
          <a:p>
            <a:r>
              <a:rPr lang="en-US" altLang="zh-TW" dirty="0"/>
              <a:t>	</a:t>
            </a:r>
            <a:r>
              <a:rPr lang="en-US" altLang="zh-TW" sz="2800" dirty="0">
                <a:latin typeface="微軟正黑體" panose="020B0604030504040204" pitchFamily="34" charset="-120"/>
                <a:ea typeface="微軟正黑體" panose="020B0604030504040204" pitchFamily="34" charset="-120"/>
              </a:rPr>
              <a:t> Introduction</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各種</a:t>
            </a:r>
            <a:r>
              <a:rPr lang="zh-TW" altLang="en-US" sz="2800" dirty="0">
                <a:latin typeface="微軟正黑體" panose="020B0604030504040204" pitchFamily="34" charset="-120"/>
                <a:ea typeface="微軟正黑體" panose="020B0604030504040204" pitchFamily="34" charset="-120"/>
                <a:cs typeface="+mn-cs"/>
              </a:rPr>
              <a:t>熵分析法回顧</a:t>
            </a:r>
          </a:p>
        </p:txBody>
      </p:sp>
      <p:graphicFrame>
        <p:nvGraphicFramePr>
          <p:cNvPr id="10" name="內容版面配置區 9">
            <a:extLst>
              <a:ext uri="{FF2B5EF4-FFF2-40B4-BE49-F238E27FC236}">
                <a16:creationId xmlns:a16="http://schemas.microsoft.com/office/drawing/2014/main" id="{60AC3E53-BFA3-464E-8B97-D4FEA32088E5}"/>
              </a:ext>
            </a:extLst>
          </p:cNvPr>
          <p:cNvGraphicFramePr>
            <a:graphicFrameLocks noGrp="1"/>
          </p:cNvGraphicFramePr>
          <p:nvPr>
            <p:ph idx="1"/>
            <p:extLst>
              <p:ext uri="{D42A27DB-BD31-4B8C-83A1-F6EECF244321}">
                <p14:modId xmlns:p14="http://schemas.microsoft.com/office/powerpoint/2010/main" val="2033629377"/>
              </p:ext>
            </p:extLst>
          </p:nvPr>
        </p:nvGraphicFramePr>
        <p:xfrm>
          <a:off x="838200" y="958577"/>
          <a:ext cx="10515600" cy="56388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344496853"/>
                    </a:ext>
                  </a:extLst>
                </a:gridCol>
                <a:gridCol w="4045226">
                  <a:extLst>
                    <a:ext uri="{9D8B030D-6E8A-4147-A177-3AD203B41FA5}">
                      <a16:colId xmlns:a16="http://schemas.microsoft.com/office/drawing/2014/main" val="130982579"/>
                    </a:ext>
                  </a:extLst>
                </a:gridCol>
                <a:gridCol w="4336774">
                  <a:extLst>
                    <a:ext uri="{9D8B030D-6E8A-4147-A177-3AD203B41FA5}">
                      <a16:colId xmlns:a16="http://schemas.microsoft.com/office/drawing/2014/main" val="2929430400"/>
                    </a:ext>
                  </a:extLst>
                </a:gridCol>
              </a:tblGrid>
              <a:tr h="0">
                <a:tc>
                  <a:txBody>
                    <a:bodyPr/>
                    <a:lstStyle/>
                    <a:p>
                      <a:pPr>
                        <a:spcAft>
                          <a:spcPts val="0"/>
                        </a:spcAft>
                      </a:pPr>
                      <a:r>
                        <a:rPr lang="en-US" sz="1400" kern="100" dirty="0" err="1">
                          <a:solidFill>
                            <a:schemeClr val="tx1"/>
                          </a:solidFill>
                          <a:effectLst/>
                          <a:latin typeface="微軟正黑體" panose="020B0604030504040204" pitchFamily="34" charset="-120"/>
                          <a:ea typeface="微軟正黑體" panose="020B0604030504040204" pitchFamily="34" charset="-120"/>
                        </a:rPr>
                        <a:t>ApEn</a:t>
                      </a:r>
                      <a:endParaRPr 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近似熵</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spcAft>
                          <a:spcPts val="0"/>
                        </a:spcAft>
                      </a:pPr>
                      <a:r>
                        <a:rPr lang="zh-TW" sz="1400" b="0" kern="100" dirty="0">
                          <a:solidFill>
                            <a:schemeClr val="tx1"/>
                          </a:solidFill>
                          <a:effectLst/>
                          <a:latin typeface="微軟正黑體" panose="020B0604030504040204" pitchFamily="34" charset="-120"/>
                          <a:ea typeface="微軟正黑體" panose="020B0604030504040204" pitchFamily="34" charset="-120"/>
                        </a:rPr>
                        <a:t>測量時間序列的不規則性以表徵生理複雜性</a:t>
                      </a:r>
                      <a:endParaRPr lang="zh-TW" sz="14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285750" lvl="0" indent="-285750">
                        <a:spcAft>
                          <a:spcPts val="0"/>
                        </a:spcAft>
                        <a:buFont typeface="Wingdings" panose="05000000000000000000" pitchFamily="2" charset="2"/>
                        <a:buChar char="l"/>
                      </a:pPr>
                      <a:r>
                        <a:rPr lang="zh-TW" sz="1400" b="0" kern="100" dirty="0">
                          <a:solidFill>
                            <a:schemeClr val="tx1"/>
                          </a:solidFill>
                          <a:effectLst/>
                          <a:latin typeface="微軟正黑體" panose="020B0604030504040204" pitchFamily="34" charset="-120"/>
                          <a:ea typeface="微軟正黑體" panose="020B0604030504040204" pitchFamily="34" charset="-120"/>
                        </a:rPr>
                        <a:t>心臟間期之熵值不符合理論：</a:t>
                      </a:r>
                    </a:p>
                    <a:p>
                      <a:pPr>
                        <a:spcAft>
                          <a:spcPts val="0"/>
                        </a:spcAft>
                      </a:pPr>
                      <a:r>
                        <a:rPr lang="zh-TW" sz="1400" b="0" kern="100" dirty="0">
                          <a:solidFill>
                            <a:schemeClr val="tx1"/>
                          </a:solidFill>
                          <a:effectLst/>
                          <a:latin typeface="微軟正黑體" panose="020B0604030504040204" pitchFamily="34" charset="-120"/>
                          <a:ea typeface="微軟正黑體" panose="020B0604030504040204" pitchFamily="34" charset="-120"/>
                        </a:rPr>
                        <a:t>心房纖維顫動患者</a:t>
                      </a:r>
                      <a:r>
                        <a:rPr lang="en-US" sz="1400" b="0" kern="100" dirty="0">
                          <a:solidFill>
                            <a:schemeClr val="tx1"/>
                          </a:solidFill>
                          <a:effectLst/>
                          <a:latin typeface="微軟正黑體" panose="020B0604030504040204" pitchFamily="34" charset="-120"/>
                          <a:ea typeface="微軟正黑體" panose="020B0604030504040204" pitchFamily="34" charset="-120"/>
                        </a:rPr>
                        <a:t>-</a:t>
                      </a:r>
                      <a:r>
                        <a:rPr lang="zh-TW" sz="1400" b="0" kern="100" dirty="0">
                          <a:solidFill>
                            <a:schemeClr val="tx1"/>
                          </a:solidFill>
                          <a:effectLst/>
                          <a:latin typeface="微軟正黑體" panose="020B0604030504040204" pitchFamily="34" charset="-120"/>
                          <a:ea typeface="微軟正黑體" panose="020B0604030504040204" pitchFamily="34" charset="-120"/>
                        </a:rPr>
                        <a:t>高；健康個體</a:t>
                      </a:r>
                      <a:r>
                        <a:rPr lang="en-US" sz="1400" b="0" kern="100" dirty="0">
                          <a:solidFill>
                            <a:schemeClr val="tx1"/>
                          </a:solidFill>
                          <a:effectLst/>
                          <a:latin typeface="微軟正黑體" panose="020B0604030504040204" pitchFamily="34" charset="-120"/>
                          <a:ea typeface="微軟正黑體" panose="020B0604030504040204" pitchFamily="34" charset="-120"/>
                        </a:rPr>
                        <a:t>-</a:t>
                      </a:r>
                      <a:r>
                        <a:rPr lang="zh-TW" sz="1400" b="0" kern="100" dirty="0">
                          <a:solidFill>
                            <a:schemeClr val="tx1"/>
                          </a:solidFill>
                          <a:effectLst/>
                          <a:latin typeface="微軟正黑體" panose="020B0604030504040204" pitchFamily="34" charset="-120"/>
                          <a:ea typeface="微軟正黑體" panose="020B0604030504040204" pitchFamily="34" charset="-120"/>
                        </a:rPr>
                        <a:t>低。</a:t>
                      </a:r>
                    </a:p>
                    <a:p>
                      <a:pPr>
                        <a:spcAft>
                          <a:spcPts val="0"/>
                        </a:spcAft>
                      </a:pPr>
                      <a:r>
                        <a:rPr lang="zh-TW" sz="1400" b="0" kern="100" dirty="0">
                          <a:solidFill>
                            <a:schemeClr val="tx1"/>
                          </a:solidFill>
                          <a:effectLst/>
                          <a:latin typeface="微軟正黑體" panose="020B0604030504040204" pitchFamily="34" charset="-120"/>
                          <a:ea typeface="微軟正黑體" panose="020B0604030504040204" pitchFamily="34" charset="-120"/>
                        </a:rPr>
                        <a:t>證明不規則性與生理複雜性之間沒有直接相關性。</a:t>
                      </a:r>
                    </a:p>
                    <a:p>
                      <a:pPr marL="342900" lvl="0" indent="-342900">
                        <a:spcAft>
                          <a:spcPts val="0"/>
                        </a:spcAft>
                        <a:buFont typeface="Wingdings" panose="05000000000000000000" pitchFamily="2" charset="2"/>
                        <a:buChar char=""/>
                      </a:pPr>
                      <a:r>
                        <a:rPr lang="zh-TW" sz="1400" b="0" kern="100" dirty="0">
                          <a:solidFill>
                            <a:schemeClr val="tx1"/>
                          </a:solidFill>
                          <a:effectLst/>
                          <a:latin typeface="微軟正黑體" panose="020B0604030504040204" pitchFamily="34" charset="-120"/>
                          <a:ea typeface="微軟正黑體" panose="020B0604030504040204" pitchFamily="34" charset="-120"/>
                        </a:rPr>
                        <a:t>無法正確反映生理時間序列中的動態變化</a:t>
                      </a:r>
                      <a:endParaRPr lang="zh-TW" sz="1400" b="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1359333"/>
                  </a:ext>
                </a:extLst>
              </a:tr>
              <a:tr h="461285">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SampEn</a:t>
                      </a:r>
                      <a:r>
                        <a:rPr lang="en-US" sz="1400" b="1" kern="100" dirty="0">
                          <a:solidFill>
                            <a:schemeClr val="tx1"/>
                          </a:solidFill>
                          <a:effectLst/>
                          <a:latin typeface="微軟正黑體" panose="020B0604030504040204" pitchFamily="34" charset="-120"/>
                          <a:ea typeface="微軟正黑體" panose="020B0604030504040204" pitchFamily="34" charset="-120"/>
                        </a:rPr>
                        <a:t> </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樣本熵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97660640"/>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MSE</a:t>
                      </a:r>
                      <a:r>
                        <a:rPr lang="en-US" sz="1400" b="1" kern="100" dirty="0">
                          <a:solidFill>
                            <a:schemeClr val="tx1"/>
                          </a:solidFill>
                          <a:effectLst/>
                          <a:latin typeface="微軟正黑體" panose="020B0604030504040204" pitchFamily="34" charset="-120"/>
                          <a:ea typeface="微軟正黑體" panose="020B0604030504040204" pitchFamily="34" charset="-120"/>
                        </a:rPr>
                        <a:t> </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多尺度熵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rPr>
                        <a:t>將</a:t>
                      </a:r>
                      <a:r>
                        <a:rPr lang="en-US" altLang="zh-TW"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擴展到多個時間尺度、長程</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計算每個粗粒化時間序列的</a:t>
                      </a:r>
                      <a:r>
                        <a:rPr lang="en-US"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值</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zh-TW" sz="1400" kern="100" dirty="0">
                        <a:solidFill>
                          <a:schemeClr val="tx1"/>
                        </a:solidFill>
                        <a:effectLst/>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僅在部分尺度上符合理論。</a:t>
                      </a: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部分因為</a:t>
                      </a:r>
                      <a:r>
                        <a:rPr lang="en-US"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對信號結構的描述不夠全面。</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尺度高、序列短時準確性降低。</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計算效率差。</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71057"/>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CMSE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綜合多尺度熵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尺度τ下粗粒化時間序列的τ個</a:t>
                      </a:r>
                      <a:r>
                        <a:rPr lang="en-US" sz="1400" kern="100" dirty="0" err="1">
                          <a:solidFill>
                            <a:schemeClr val="tx1"/>
                          </a:solidFill>
                          <a:effectLst/>
                          <a:latin typeface="微軟正黑體" panose="020B0604030504040204" pitchFamily="34" charset="-120"/>
                          <a:ea typeface="微軟正黑體" panose="020B0604030504040204" pitchFamily="34" charset="-120"/>
                        </a:rPr>
                        <a:t>SampEn</a:t>
                      </a:r>
                      <a:r>
                        <a:rPr lang="zh-TW" sz="1400" kern="100" dirty="0">
                          <a:solidFill>
                            <a:schemeClr val="tx1"/>
                          </a:solidFill>
                          <a:effectLst/>
                          <a:latin typeface="微軟正黑體" panose="020B0604030504040204" pitchFamily="34" charset="-120"/>
                          <a:ea typeface="微軟正黑體" panose="020B0604030504040204" pitchFamily="34" charset="-120"/>
                        </a:rPr>
                        <a:t>值</a:t>
                      </a:r>
                      <a:r>
                        <a:rPr lang="zh-TW" altLang="zh-TW" sz="1400" kern="100" dirty="0">
                          <a:solidFill>
                            <a:schemeClr val="tx1"/>
                          </a:solidFill>
                          <a:effectLst/>
                          <a:latin typeface="微軟正黑體" panose="020B0604030504040204" pitchFamily="34" charset="-120"/>
                          <a:ea typeface="微軟正黑體" panose="020B0604030504040204" pitchFamily="34" charset="-120"/>
                        </a:rPr>
                        <a:t>的平均值</a:t>
                      </a:r>
                      <a:r>
                        <a:rPr lang="zh-TW" sz="1400" kern="100" dirty="0">
                          <a:solidFill>
                            <a:schemeClr val="tx1"/>
                          </a:solidFill>
                          <a:effectLst/>
                          <a:latin typeface="微軟正黑體" panose="020B0604030504040204" pitchFamily="34" charset="-120"/>
                          <a:ea typeface="微軟正黑體" panose="020B0604030504040204" pitchFamily="34" charset="-120"/>
                        </a:rPr>
                        <a:t>（所有滑動窗口重疊），以提高準確性。</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僅在部分尺度上符合理論。</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計算效率更差。</a:t>
                      </a:r>
                    </a:p>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增加了引起未定義熵的可能性。</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1517625"/>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RCMSE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精細綜合多尺度熵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用τ個粗粒化時間序列的匹配模板向量對</a:t>
                      </a:r>
                      <a:r>
                        <a:rPr lang="zh-TW" altLang="en-US" sz="1400" kern="100" dirty="0">
                          <a:solidFill>
                            <a:schemeClr val="tx1"/>
                          </a:solidFill>
                          <a:effectLst/>
                          <a:latin typeface="微軟正黑體" panose="020B0604030504040204" pitchFamily="34" charset="-120"/>
                          <a:ea typeface="微軟正黑體" panose="020B0604030504040204" pitchFamily="34" charset="-120"/>
                        </a:rPr>
                        <a:t>的</a:t>
                      </a:r>
                      <a:r>
                        <a:rPr lang="zh-TW" sz="1400" kern="100" dirty="0">
                          <a:solidFill>
                            <a:schemeClr val="tx1"/>
                          </a:solidFill>
                          <a:effectLst/>
                          <a:latin typeface="微軟正黑體" panose="020B0604030504040204" pitchFamily="34" charset="-120"/>
                          <a:ea typeface="微軟正黑體" panose="020B0604030504040204" pitchFamily="34" charset="-120"/>
                        </a:rPr>
                        <a:t>總數</a:t>
                      </a:r>
                      <a:endParaRPr lang="en-US" alt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取代每個粗粒化時間序列的匹配模板向量</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en-US" alt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rPr>
                        <a:t>來</a:t>
                      </a:r>
                      <a:r>
                        <a:rPr lang="zh-TW" sz="1400" kern="100" dirty="0">
                          <a:solidFill>
                            <a:schemeClr val="tx1"/>
                          </a:solidFill>
                          <a:effectLst/>
                          <a:latin typeface="微軟正黑體" panose="020B0604030504040204" pitchFamily="34" charset="-120"/>
                          <a:ea typeface="微軟正黑體" panose="020B0604030504040204" pitchFamily="34" charset="-120"/>
                        </a:rPr>
                        <a:t>計算負自然對數，</a:t>
                      </a:r>
                      <a:endParaRPr lang="en-US" altLang="zh-TW" sz="1400"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rPr>
                        <a:t>以</a:t>
                      </a:r>
                      <a:r>
                        <a:rPr lang="zh-TW" sz="1400" kern="100" dirty="0">
                          <a:solidFill>
                            <a:schemeClr val="tx1"/>
                          </a:solidFill>
                          <a:effectLst/>
                          <a:latin typeface="微軟正黑體" panose="020B0604030504040204" pitchFamily="34" charset="-120"/>
                          <a:ea typeface="微軟正黑體" panose="020B0604030504040204" pitchFamily="34" charset="-120"/>
                        </a:rPr>
                        <a:t>減少短時間序列的未定義問題。</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僅在部分尺度上符合理論。</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0026416"/>
                  </a:ext>
                </a:extLst>
              </a:tr>
              <a:tr h="370840">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MPE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多尺度排列熵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基於排列熵（</a:t>
                      </a:r>
                      <a:r>
                        <a:rPr lang="en-US" sz="1400" kern="100" dirty="0">
                          <a:solidFill>
                            <a:schemeClr val="tx1"/>
                          </a:solidFill>
                          <a:effectLst/>
                          <a:latin typeface="微軟正黑體" panose="020B0604030504040204" pitchFamily="34" charset="-120"/>
                          <a:ea typeface="微軟正黑體" panose="020B0604030504040204" pitchFamily="34" charset="-120"/>
                        </a:rPr>
                        <a:t>PE</a:t>
                      </a:r>
                      <a:r>
                        <a:rPr lang="zh-TW" sz="1400" kern="100" dirty="0">
                          <a:solidFill>
                            <a:schemeClr val="tx1"/>
                          </a:solidFill>
                          <a:effectLst/>
                          <a:latin typeface="微軟正黑體" panose="020B0604030504040204" pitchFamily="34" charset="-120"/>
                          <a:ea typeface="微軟正黑體" panose="020B0604030504040204" pitchFamily="34" charset="-120"/>
                        </a:rPr>
                        <a:t>）計算粗粒化時間序列的熵值，</a:t>
                      </a:r>
                      <a:r>
                        <a:rPr lang="en-US" sz="1400" kern="100" dirty="0">
                          <a:solidFill>
                            <a:schemeClr val="tx1"/>
                          </a:solidFill>
                          <a:effectLst/>
                          <a:latin typeface="微軟正黑體" panose="020B0604030504040204" pitchFamily="34" charset="-120"/>
                          <a:ea typeface="微軟正黑體" panose="020B0604030504040204" pitchFamily="34" charset="-120"/>
                        </a:rPr>
                        <a:t>PE</a:t>
                      </a:r>
                      <a:r>
                        <a:rPr lang="zh-TW" sz="1400" kern="100" dirty="0">
                          <a:solidFill>
                            <a:schemeClr val="tx1"/>
                          </a:solidFill>
                          <a:effectLst/>
                          <a:latin typeface="微軟正黑體" panose="020B0604030504040204" pitchFamily="34" charset="-120"/>
                          <a:ea typeface="微軟正黑體" panose="020B0604030504040204" pitchFamily="34" charset="-120"/>
                        </a:rPr>
                        <a:t>是一種基於時間序列的自然順序模式的符號動態量度，具有計算效率</a:t>
                      </a:r>
                      <a:r>
                        <a:rPr lang="zh-TW" altLang="en-US" sz="1400" kern="100" dirty="0">
                          <a:solidFill>
                            <a:schemeClr val="tx1"/>
                          </a:solidFill>
                          <a:effectLst/>
                          <a:latin typeface="微軟正黑體" panose="020B0604030504040204" pitchFamily="34" charset="-120"/>
                          <a:ea typeface="微軟正黑體" panose="020B0604030504040204" pitchFamily="34" charset="-120"/>
                        </a:rPr>
                        <a:t>。</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未完全符合生理複雜性的概念。</a:t>
                      </a:r>
                    </a:p>
                    <a:p>
                      <a:pP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可能是因為</a:t>
                      </a:r>
                      <a:r>
                        <a:rPr lang="en-US" sz="1400" kern="100" dirty="0">
                          <a:solidFill>
                            <a:schemeClr val="tx1"/>
                          </a:solidFill>
                          <a:effectLst/>
                          <a:latin typeface="微軟正黑體" panose="020B0604030504040204" pitchFamily="34" charset="-120"/>
                          <a:ea typeface="微軟正黑體" panose="020B0604030504040204" pitchFamily="34" charset="-120"/>
                        </a:rPr>
                        <a:t>PE</a:t>
                      </a:r>
                      <a:r>
                        <a:rPr lang="zh-TW" sz="1400" kern="100" dirty="0">
                          <a:solidFill>
                            <a:schemeClr val="tx1"/>
                          </a:solidFill>
                          <a:effectLst/>
                          <a:latin typeface="微軟正黑體" panose="020B0604030504040204" pitchFamily="34" charset="-120"/>
                          <a:ea typeface="微軟正黑體" panose="020B0604030504040204" pitchFamily="34" charset="-120"/>
                        </a:rPr>
                        <a:t>忽略了時間序列中相鄰元素的大小變化</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378757"/>
                  </a:ext>
                </a:extLst>
              </a:tr>
              <a:tr h="444229">
                <a:tc>
                  <a:txBody>
                    <a:bodyPr/>
                    <a:lstStyle/>
                    <a:p>
                      <a:pPr>
                        <a:spcAft>
                          <a:spcPts val="0"/>
                        </a:spcAft>
                      </a:pPr>
                      <a:r>
                        <a:rPr lang="en-US" sz="1400" b="1" kern="100" dirty="0" err="1">
                          <a:solidFill>
                            <a:schemeClr val="tx1"/>
                          </a:solidFill>
                          <a:effectLst/>
                          <a:latin typeface="微軟正黑體" panose="020B0604030504040204" pitchFamily="34" charset="-120"/>
                          <a:ea typeface="微軟正黑體" panose="020B0604030504040204" pitchFamily="34" charset="-120"/>
                        </a:rPr>
                        <a:t>RCMDE</a:t>
                      </a:r>
                      <a:endParaRPr lang="zh-TW" sz="1400" b="1" kern="100" dirty="0">
                        <a:solidFill>
                          <a:schemeClr val="tx1"/>
                        </a:solidFill>
                        <a:effectLst/>
                        <a:latin typeface="微軟正黑體" panose="020B0604030504040204" pitchFamily="34" charset="-120"/>
                        <a:ea typeface="微軟正黑體" panose="020B0604030504040204" pitchFamily="34" charset="-120"/>
                      </a:endParaRPr>
                    </a:p>
                    <a:p>
                      <a:pP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精細綜合多尺度離散熵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zh-TW" sz="1400" kern="100">
                          <a:solidFill>
                            <a:schemeClr val="tx1"/>
                          </a:solidFill>
                          <a:effectLst/>
                          <a:latin typeface="微軟正黑體" panose="020B0604030504040204" pitchFamily="34" charset="-120"/>
                          <a:ea typeface="微軟正黑體" panose="020B0604030504040204" pitchFamily="34" charset="-120"/>
                        </a:rPr>
                        <a:t>計算效率提高</a:t>
                      </a:r>
                    </a:p>
                    <a:p>
                      <a:pPr>
                        <a:spcAft>
                          <a:spcPts val="0"/>
                        </a:spcAft>
                      </a:pPr>
                      <a:r>
                        <a:rPr lang="zh-TW" sz="1400" kern="100">
                          <a:solidFill>
                            <a:schemeClr val="tx1"/>
                          </a:solidFill>
                          <a:effectLst/>
                          <a:latin typeface="微軟正黑體" panose="020B0604030504040204" pitchFamily="34" charset="-120"/>
                          <a:ea typeface="微軟正黑體" panose="020B0604030504040204" pitchFamily="34" charset="-120"/>
                        </a:rPr>
                        <a:t>穩定性提高</a:t>
                      </a:r>
                    </a:p>
                    <a:p>
                      <a:pPr>
                        <a:spcAft>
                          <a:spcPts val="0"/>
                        </a:spcAft>
                      </a:pPr>
                      <a:r>
                        <a:rPr lang="zh-TW" sz="1400" kern="100">
                          <a:solidFill>
                            <a:schemeClr val="tx1"/>
                          </a:solidFill>
                          <a:effectLst/>
                          <a:latin typeface="微軟正黑體" panose="020B0604030504040204" pitchFamily="34" charset="-120"/>
                          <a:ea typeface="微軟正黑體" panose="020B0604030504040204" pitchFamily="34" charset="-120"/>
                        </a:rPr>
                        <a:t>識別能力提高</a:t>
                      </a:r>
                      <a:endParaRPr lang="zh-TW" sz="1400" kern="10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r>
                        <a:rPr lang="zh-TW" sz="1400" kern="100" dirty="0">
                          <a:solidFill>
                            <a:schemeClr val="tx1"/>
                          </a:solidFill>
                          <a:effectLst/>
                          <a:latin typeface="微軟正黑體" panose="020B0604030504040204" pitchFamily="34" charset="-120"/>
                          <a:ea typeface="微軟正黑體" panose="020B0604030504040204" pitchFamily="34" charset="-120"/>
                        </a:rPr>
                        <a:t>在某些尺度上仍然存在與理論不一致的問題。</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563393"/>
                  </a:ext>
                </a:extLst>
              </a:tr>
              <a:tr h="370840">
                <a:tc>
                  <a:txBody>
                    <a:bodyPr/>
                    <a:lstStyle/>
                    <a:p>
                      <a:pPr>
                        <a:spcAft>
                          <a:spcPts val="0"/>
                        </a:spcAft>
                      </a:pPr>
                      <a:r>
                        <a:rPr lang="en-US" altLang="zh-TW" sz="1400" b="1" kern="100" dirty="0" err="1">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RCMPE</a:t>
                      </a:r>
                      <a:endParaRPr lang="en-US" alt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altLang="zh-TW" sz="1400" b="1" kern="100" dirty="0">
                          <a:solidFill>
                            <a:schemeClr val="tx1"/>
                          </a:solidFill>
                          <a:effectLst/>
                          <a:latin typeface="微軟正黑體" panose="020B0604030504040204" pitchFamily="34" charset="-120"/>
                          <a:ea typeface="微軟正黑體" panose="020B0604030504040204" pitchFamily="34" charset="-120"/>
                        </a:rPr>
                        <a:t>精細綜合多尺度</a:t>
                      </a:r>
                      <a:r>
                        <a:rPr lang="zh-TW" altLang="en-US" sz="1400" b="1" kern="100" dirty="0">
                          <a:solidFill>
                            <a:schemeClr val="tx1"/>
                          </a:solidFill>
                          <a:effectLst/>
                          <a:latin typeface="微軟正黑體" panose="020B0604030504040204" pitchFamily="34" charset="-120"/>
                          <a:ea typeface="微軟正黑體" panose="020B0604030504040204" pitchFamily="34" charset="-120"/>
                        </a:rPr>
                        <a:t>排列熵</a:t>
                      </a:r>
                      <a:endParaRPr lang="zh-TW" sz="1400" b="1"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spcAft>
                          <a:spcPts val="0"/>
                        </a:spcAft>
                        <a:buFont typeface="Wingdings" panose="05000000000000000000" pitchFamily="2" charset="2"/>
                        <a:buChar char=""/>
                      </a:pP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669104"/>
                  </a:ext>
                </a:extLst>
              </a:tr>
            </a:tbl>
          </a:graphicData>
        </a:graphic>
      </p:graphicFrame>
    </p:spTree>
    <p:extLst>
      <p:ext uri="{BB962C8B-B14F-4D97-AF65-F5344CB8AC3E}">
        <p14:creationId xmlns:p14="http://schemas.microsoft.com/office/powerpoint/2010/main" val="239261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55002B-17C9-489E-B827-2EE67CE2FE2E}"/>
              </a:ext>
            </a:extLst>
          </p:cNvPr>
          <p:cNvSpPr>
            <a:spLocks noGrp="1"/>
          </p:cNvSpPr>
          <p:nvPr>
            <p:ph type="title"/>
          </p:nvPr>
        </p:nvSpPr>
        <p:spPr/>
        <p:txBody>
          <a:bodyPr/>
          <a:lstStyle/>
          <a:p>
            <a:r>
              <a:rPr lang="en-US" altLang="zh-TW" dirty="0"/>
              <a:t>2. Methods</a:t>
            </a:r>
            <a:endParaRPr lang="zh-TW" altLang="en-US" dirty="0"/>
          </a:p>
        </p:txBody>
      </p:sp>
      <p:sp>
        <p:nvSpPr>
          <p:cNvPr id="3" name="文字版面配置區 2">
            <a:extLst>
              <a:ext uri="{FF2B5EF4-FFF2-40B4-BE49-F238E27FC236}">
                <a16:creationId xmlns:a16="http://schemas.microsoft.com/office/drawing/2014/main" id="{245AB4D5-DEED-46D4-9E77-BF71EBA2D533}"/>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823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13CBA2-11A2-4DD2-B441-D3110BBE6063}"/>
              </a:ext>
            </a:extLst>
          </p:cNvPr>
          <p:cNvSpPr>
            <a:spLocks noGrp="1"/>
          </p:cNvSpPr>
          <p:nvPr>
            <p:ph type="title"/>
          </p:nvPr>
        </p:nvSpPr>
        <p:spPr>
          <a:xfrm>
            <a:off x="831850" y="3173506"/>
            <a:ext cx="10515600" cy="1388969"/>
          </a:xfrm>
        </p:spPr>
        <p:txBody>
          <a:bodyPr/>
          <a:lstStyle/>
          <a:p>
            <a:r>
              <a:rPr lang="en-US" altLang="zh-TW" dirty="0" err="1"/>
              <a:t>MSE</a:t>
            </a:r>
            <a:endParaRPr lang="zh-TW" altLang="en-US" dirty="0"/>
          </a:p>
        </p:txBody>
      </p:sp>
    </p:spTree>
    <p:extLst>
      <p:ext uri="{BB962C8B-B14F-4D97-AF65-F5344CB8AC3E}">
        <p14:creationId xmlns:p14="http://schemas.microsoft.com/office/powerpoint/2010/main" val="249330011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3644</TotalTime>
  <Words>3287</Words>
  <Application>Microsoft Office PowerPoint</Application>
  <PresentationFormat>寬螢幕</PresentationFormat>
  <Paragraphs>385</Paragraphs>
  <Slides>37</Slides>
  <Notes>26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37</vt:i4>
      </vt:variant>
    </vt:vector>
  </HeadingPairs>
  <TitlesOfParts>
    <vt:vector size="47" baseType="lpstr">
      <vt:lpstr>微軟正黑體</vt:lpstr>
      <vt:lpstr>新細明體</vt:lpstr>
      <vt:lpstr>Arial</vt:lpstr>
      <vt:lpstr>Calibri</vt:lpstr>
      <vt:lpstr>Calibri Light</vt:lpstr>
      <vt:lpstr>Cambria Math</vt:lpstr>
      <vt:lpstr>Symbol</vt:lpstr>
      <vt:lpstr>Times New Roman</vt:lpstr>
      <vt:lpstr>Wingdings</vt:lpstr>
      <vt:lpstr>Office 佈景主題</vt:lpstr>
      <vt:lpstr>Multiscale increment entropy:  An approach for quantifying the physiological complexity of biomedical time series</vt:lpstr>
      <vt:lpstr>PowerPoint 簡報</vt:lpstr>
      <vt:lpstr> Contents</vt:lpstr>
      <vt:lpstr> Abstract</vt:lpstr>
      <vt:lpstr>1. Introduction</vt:lpstr>
      <vt:lpstr> Introduction - 理論</vt:lpstr>
      <vt:lpstr>  Introduction – 各種熵分析法回顧</vt:lpstr>
      <vt:lpstr>2. Methods</vt:lpstr>
      <vt:lpstr>MSE</vt:lpstr>
      <vt:lpstr> 2.1 MSE 多尺度熵分析  Multiscale entropy 是對不同時間尺度上時間序列複雜性進行評估的方法</vt:lpstr>
      <vt:lpstr>RCMSE, RCMDE, RCMPE</vt:lpstr>
      <vt:lpstr>PowerPoint 簡報</vt:lpstr>
      <vt:lpstr>MIE</vt:lpstr>
      <vt:lpstr> 2.4 the proposed MIE：i. 粗粒化（多尺度）  ii. 計算IncrEn值（增量熵） </vt:lpstr>
      <vt:lpstr>4. Experiments and results</vt:lpstr>
      <vt:lpstr>Simulated time series</vt:lpstr>
      <vt:lpstr> 3.1 Simulated time series</vt:lpstr>
      <vt:lpstr> 4.1 Experiments on simulated data - validation</vt:lpstr>
      <vt:lpstr> 4.1 Experiments on simulated data - stability</vt:lpstr>
      <vt:lpstr> 4.1 Experiments on simulated data - computational efficiency</vt:lpstr>
      <vt:lpstr>Real-world time series</vt:lpstr>
      <vt:lpstr> 3.2 Real-world time series</vt:lpstr>
      <vt:lpstr>PowerPoint 簡報</vt:lpstr>
      <vt:lpstr> 4.2 Experiments on real physiological data</vt:lpstr>
      <vt:lpstr> 4.2 Experiments on real physiological data</vt:lpstr>
      <vt:lpstr> 4.2 Experiments on real physiological data  </vt:lpstr>
      <vt:lpstr> 4.2 Experiments on real physiological data </vt:lpstr>
      <vt:lpstr> 4.2 Experiments on real physiological data </vt:lpstr>
      <vt:lpstr> 4.2 Experiments on real physiological data </vt:lpstr>
      <vt:lpstr>PowerPoint 簡報</vt:lpstr>
      <vt:lpstr>5. Discussions</vt:lpstr>
      <vt:lpstr>PowerPoint 簡報</vt:lpstr>
      <vt:lpstr>PowerPoint 簡報</vt:lpstr>
      <vt:lpstr>6. Conclusions</vt:lpstr>
      <vt:lpstr> Merits of the proposed novel entropy metric MIE</vt:lpstr>
      <vt:lpstr> Future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increment entropy:  An approach for quantifying the physiological complexity of biomedical time series</dc:title>
  <dc:creator>吳巽言</dc:creator>
  <cp:lastModifiedBy>吳巽言</cp:lastModifiedBy>
  <cp:revision>103</cp:revision>
  <dcterms:created xsi:type="dcterms:W3CDTF">2023-06-12T12:21:38Z</dcterms:created>
  <dcterms:modified xsi:type="dcterms:W3CDTF">2024-02-22T19:12:04Z</dcterms:modified>
</cp:coreProperties>
</file>